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2.xml" ContentType="application/vnd.openxmlformats-officedocument.drawingml.chartshape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3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93" r:id="rId1"/>
  </p:sldMasterIdLst>
  <p:notesMasterIdLst>
    <p:notesMasterId r:id="rId64"/>
  </p:notesMasterIdLst>
  <p:sldIdLst>
    <p:sldId id="958" r:id="rId2"/>
    <p:sldId id="552" r:id="rId3"/>
    <p:sldId id="553" r:id="rId4"/>
    <p:sldId id="621" r:id="rId5"/>
    <p:sldId id="1052" r:id="rId6"/>
    <p:sldId id="1054" r:id="rId7"/>
    <p:sldId id="959" r:id="rId8"/>
    <p:sldId id="961" r:id="rId9"/>
    <p:sldId id="962" r:id="rId10"/>
    <p:sldId id="972" r:id="rId11"/>
    <p:sldId id="1035" r:id="rId12"/>
    <p:sldId id="935" r:id="rId13"/>
    <p:sldId id="1056" r:id="rId14"/>
    <p:sldId id="979" r:id="rId15"/>
    <p:sldId id="820" r:id="rId16"/>
    <p:sldId id="1020" r:id="rId17"/>
    <p:sldId id="313" r:id="rId18"/>
    <p:sldId id="362" r:id="rId19"/>
    <p:sldId id="365" r:id="rId20"/>
    <p:sldId id="1057" r:id="rId21"/>
    <p:sldId id="384" r:id="rId22"/>
    <p:sldId id="411" r:id="rId23"/>
    <p:sldId id="360" r:id="rId24"/>
    <p:sldId id="1079" r:id="rId25"/>
    <p:sldId id="1004" r:id="rId26"/>
    <p:sldId id="491" r:id="rId27"/>
    <p:sldId id="492" r:id="rId28"/>
    <p:sldId id="494" r:id="rId29"/>
    <p:sldId id="1008" r:id="rId30"/>
    <p:sldId id="982" r:id="rId31"/>
    <p:sldId id="963" r:id="rId32"/>
    <p:sldId id="772" r:id="rId33"/>
    <p:sldId id="1049" r:id="rId34"/>
    <p:sldId id="882" r:id="rId35"/>
    <p:sldId id="1063" r:id="rId36"/>
    <p:sldId id="1064" r:id="rId37"/>
    <p:sldId id="1065" r:id="rId38"/>
    <p:sldId id="1066" r:id="rId39"/>
    <p:sldId id="1067" r:id="rId40"/>
    <p:sldId id="1068" r:id="rId41"/>
    <p:sldId id="1069" r:id="rId42"/>
    <p:sldId id="1070" r:id="rId43"/>
    <p:sldId id="1071" r:id="rId44"/>
    <p:sldId id="1072" r:id="rId45"/>
    <p:sldId id="1073" r:id="rId46"/>
    <p:sldId id="1074" r:id="rId47"/>
    <p:sldId id="1075" r:id="rId48"/>
    <p:sldId id="1076" r:id="rId49"/>
    <p:sldId id="1061" r:id="rId50"/>
    <p:sldId id="1062" r:id="rId51"/>
    <p:sldId id="1026" r:id="rId52"/>
    <p:sldId id="1081" r:id="rId53"/>
    <p:sldId id="1085" r:id="rId54"/>
    <p:sldId id="1087" r:id="rId55"/>
    <p:sldId id="1089" r:id="rId56"/>
    <p:sldId id="1040" r:id="rId57"/>
    <p:sldId id="1027" r:id="rId58"/>
    <p:sldId id="1038" r:id="rId59"/>
    <p:sldId id="1039" r:id="rId60"/>
    <p:sldId id="1083" r:id="rId61"/>
    <p:sldId id="839" r:id="rId62"/>
    <p:sldId id="773" r:id="rId63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521415D9-36F7-43E2-AB2F-B90AF26B5E84}">
      <p14:sectionLst xmlns:p14="http://schemas.microsoft.com/office/powerpoint/2010/main">
        <p14:section name="Default Section" id="{1CC0B904-307F-4980-8E35-9CE62355AD7D}">
          <p14:sldIdLst>
            <p14:sldId id="958"/>
            <p14:sldId id="552"/>
            <p14:sldId id="553"/>
            <p14:sldId id="621"/>
            <p14:sldId id="1052"/>
            <p14:sldId id="1054"/>
            <p14:sldId id="959"/>
            <p14:sldId id="961"/>
            <p14:sldId id="962"/>
            <p14:sldId id="972"/>
            <p14:sldId id="1035"/>
            <p14:sldId id="935"/>
            <p14:sldId id="1056"/>
            <p14:sldId id="979"/>
            <p14:sldId id="820"/>
            <p14:sldId id="1020"/>
            <p14:sldId id="313"/>
            <p14:sldId id="362"/>
            <p14:sldId id="365"/>
            <p14:sldId id="1057"/>
            <p14:sldId id="384"/>
            <p14:sldId id="411"/>
            <p14:sldId id="360"/>
            <p14:sldId id="1079"/>
            <p14:sldId id="1004"/>
            <p14:sldId id="491"/>
            <p14:sldId id="492"/>
            <p14:sldId id="494"/>
            <p14:sldId id="1008"/>
            <p14:sldId id="982"/>
            <p14:sldId id="963"/>
            <p14:sldId id="772"/>
            <p14:sldId id="1049"/>
            <p14:sldId id="882"/>
            <p14:sldId id="1063"/>
            <p14:sldId id="1064"/>
            <p14:sldId id="1065"/>
            <p14:sldId id="1066"/>
            <p14:sldId id="1067"/>
            <p14:sldId id="1068"/>
            <p14:sldId id="1069"/>
            <p14:sldId id="1070"/>
            <p14:sldId id="1071"/>
            <p14:sldId id="1072"/>
            <p14:sldId id="1073"/>
            <p14:sldId id="1074"/>
            <p14:sldId id="1075"/>
            <p14:sldId id="1076"/>
            <p14:sldId id="1061"/>
            <p14:sldId id="1062"/>
            <p14:sldId id="1026"/>
            <p14:sldId id="1081"/>
            <p14:sldId id="1085"/>
            <p14:sldId id="1087"/>
            <p14:sldId id="1089"/>
            <p14:sldId id="1040"/>
            <p14:sldId id="1027"/>
            <p14:sldId id="1038"/>
            <p14:sldId id="1039"/>
            <p14:sldId id="1083"/>
            <p14:sldId id="839"/>
            <p14:sldId id="773"/>
          </p14:sldIdLst>
        </p14:section>
        <p14:section name="Untitled Section" id="{882C95E2-2FD6-4B41-BE96-6761ED1CACA1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405" autoAdjust="0"/>
    <p:restoredTop sz="94790" autoAdjust="0"/>
  </p:normalViewPr>
  <p:slideViewPr>
    <p:cSldViewPr>
      <p:cViewPr varScale="1">
        <p:scale>
          <a:sx n="61" d="100"/>
          <a:sy n="61" d="100"/>
        </p:scale>
        <p:origin x="747" y="39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9336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2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alinehitti1:Documents:Culture%20&amp;%20Group%20Dynamics%20Study:Data:FINAL%20EXCEL%20FILES:Q3%20Results%208Nov12%20AH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 i="1" baseline="0" dirty="0"/>
              <a:t>N</a:t>
            </a:r>
            <a:r>
              <a:rPr lang="en-US" sz="2400" baseline="0" dirty="0"/>
              <a:t> = 302, 7 – 10 years. Higher bar = More Negative Rating </a:t>
            </a:r>
          </a:p>
        </c:rich>
      </c:tx>
      <c:layout>
        <c:manualLayout>
          <c:xMode val="edge"/>
          <c:yMode val="edge"/>
          <c:x val="0.10052828887894159"/>
          <c:y val="3.573914993518097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3.022136018769931E-2"/>
          <c:y val="0.1609168204280626"/>
          <c:w val="0.92273904564012832"/>
          <c:h val="0.7216254308751529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White Transgressor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Majority White- Euro-Am</c:v>
                </c:pt>
                <c:pt idx="1">
                  <c:v>Mixed Ethnicity -Euro-Am</c:v>
                </c:pt>
                <c:pt idx="2">
                  <c:v>Mixed Ethnicity- African-Am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5.9</c:v>
                </c:pt>
                <c:pt idx="1">
                  <c:v>6.44</c:v>
                </c:pt>
                <c:pt idx="2">
                  <c:v>6.68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B9B-40B7-9090-CDC3D154DA1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Black Transgressor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Majority White- Euro-Am</c:v>
                </c:pt>
                <c:pt idx="1">
                  <c:v>Mixed Ethnicity -Euro-Am</c:v>
                </c:pt>
                <c:pt idx="2">
                  <c:v>Mixed Ethnicity- African-Am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6.5</c:v>
                </c:pt>
                <c:pt idx="1">
                  <c:v>6.49</c:v>
                </c:pt>
                <c:pt idx="2">
                  <c:v>6.27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B9B-40B7-9090-CDC3D154DA1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831763087"/>
        <c:axId val="1995658287"/>
      </c:barChart>
      <c:catAx>
        <c:axId val="183176308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95658287"/>
        <c:crosses val="autoZero"/>
        <c:auto val="1"/>
        <c:lblAlgn val="ctr"/>
        <c:lblOffset val="100"/>
        <c:noMultiLvlLbl val="0"/>
      </c:catAx>
      <c:valAx>
        <c:axId val="199565828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3176308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ayout>
        <c:manualLayout>
          <c:xMode val="edge"/>
          <c:yMode val="edge"/>
          <c:x val="0.83180805404913394"/>
          <c:y val="2.0667875059277746E-3"/>
          <c:w val="0.16711260862319136"/>
          <c:h val="0.4441824162926649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8227382722840793E-2"/>
          <c:y val="3.7829553022290123E-2"/>
          <c:w val="0.95177265602216388"/>
          <c:h val="0.8153137796309869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Same Race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Sheet1!$A$2:$A$3</c:f>
              <c:strCache>
                <c:ptCount val="2"/>
                <c:pt idx="0">
                  <c:v>European-American</c:v>
                </c:pt>
                <c:pt idx="1">
                  <c:v>African- American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5.24</c:v>
                </c:pt>
                <c:pt idx="1">
                  <c:v>4.0999999999999996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70B-44A7-AEC8-89AAE72446F8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Interracial EA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Sheet1!$A$2:$A$3</c:f>
              <c:strCache>
                <c:ptCount val="2"/>
                <c:pt idx="0">
                  <c:v>European-American</c:v>
                </c:pt>
                <c:pt idx="1">
                  <c:v>African- American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0">
                  <c:v>3.78</c:v>
                </c:pt>
                <c:pt idx="1">
                  <c:v>4.3499999999999996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70B-44A7-AEC8-89AAE72446F8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Interracial AA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Sheet1!$A$2:$A$3</c:f>
              <c:strCache>
                <c:ptCount val="2"/>
                <c:pt idx="0">
                  <c:v>European-American</c:v>
                </c:pt>
                <c:pt idx="1">
                  <c:v>African- American</c:v>
                </c:pt>
              </c:strCache>
            </c:strRef>
          </c:cat>
          <c:val>
            <c:numRef>
              <c:f>Sheet1!$D$2:$D$3</c:f>
              <c:numCache>
                <c:formatCode>General</c:formatCode>
                <c:ptCount val="2"/>
                <c:pt idx="0">
                  <c:v>4.0599999999999996</c:v>
                </c:pt>
                <c:pt idx="1">
                  <c:v>4.55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70B-44A7-AEC8-89AAE72446F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51603423"/>
        <c:axId val="437620927"/>
      </c:barChart>
      <c:catAx>
        <c:axId val="85160342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37620927"/>
        <c:crosses val="autoZero"/>
        <c:auto val="1"/>
        <c:lblAlgn val="ctr"/>
        <c:lblOffset val="100"/>
        <c:noMultiLvlLbl val="0"/>
      </c:catAx>
      <c:valAx>
        <c:axId val="43762092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5160342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8060571385932972"/>
          <c:y val="0.91893916245543938"/>
          <c:w val="0.62114624474553315"/>
          <c:h val="8.106083754456065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000" baseline="0"/>
      </a:pPr>
      <a:endParaRPr lang="en-US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CulturalID!$AD$54</c:f>
              <c:strCache>
                <c:ptCount val="1"/>
                <c:pt idx="0">
                  <c:v>Target: Outgroup, Same Interests</c:v>
                </c:pt>
              </c:strCache>
            </c:strRef>
          </c:tx>
          <c:spPr>
            <a:solidFill>
              <a:schemeClr val="bg2">
                <a:lumMod val="2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c:spPr>
          <c:invertIfNegative val="0"/>
          <c:dLbls>
            <c:dLbl>
              <c:idx val="0"/>
              <c:layout>
                <c:manualLayout>
                  <c:x val="-1.4155740741139599E-2"/>
                  <c:y val="-1.8093214686651898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663-4812-96FA-7E3E73718378}"/>
                </c:ext>
              </c:extLst>
            </c:dLbl>
            <c:dLbl>
              <c:idx val="1"/>
              <c:layout>
                <c:manualLayout>
                  <c:x val="1.54951447110839E-3"/>
                  <c:y val="-7.99435725172872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663-4812-96FA-7E3E73718378}"/>
                </c:ext>
              </c:extLst>
            </c:dLbl>
            <c:dLbl>
              <c:idx val="2"/>
              <c:layout>
                <c:manualLayout>
                  <c:x val="-4.5937612390946504E-3"/>
                  <c:y val="-2.5249628591303402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663-4812-96FA-7E3E73718378}"/>
                </c:ext>
              </c:extLst>
            </c:dLbl>
            <c:dLbl>
              <c:idx val="3"/>
              <c:layout>
                <c:manualLayout>
                  <c:x val="1.60281604603533E-3"/>
                  <c:y val="-9.2593236852887492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663-4812-96FA-7E3E7371837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/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errBars>
            <c:errBarType val="plus"/>
            <c:errValType val="cust"/>
            <c:noEndCap val="0"/>
            <c:plus>
              <c:numRef>
                <c:f>CulturalID!$AE$57:$AH$57</c:f>
                <c:numCache>
                  <c:formatCode>General</c:formatCode>
                  <c:ptCount val="4"/>
                  <c:pt idx="0">
                    <c:v>1.4</c:v>
                  </c:pt>
                  <c:pt idx="1">
                    <c:v>1.53</c:v>
                  </c:pt>
                  <c:pt idx="2">
                    <c:v>1.56</c:v>
                  </c:pt>
                  <c:pt idx="3">
                    <c:v>1.5</c:v>
                  </c:pt>
                </c:numCache>
              </c:numRef>
            </c:plus>
            <c:minus>
              <c:numRef>
                <c:f>CulturalID!$AE$30:$AH$30</c:f>
                <c:numCache>
                  <c:formatCode>General</c:formatCode>
                  <c:ptCount val="4"/>
                  <c:pt idx="0">
                    <c:v>1.4</c:v>
                  </c:pt>
                  <c:pt idx="1">
                    <c:v>1.42</c:v>
                  </c:pt>
                  <c:pt idx="2">
                    <c:v>1.56</c:v>
                  </c:pt>
                  <c:pt idx="3">
                    <c:v>1.23</c:v>
                  </c:pt>
                </c:numCache>
              </c:numRef>
            </c:minus>
            <c:spPr>
              <a:ln>
                <a:noFill/>
              </a:ln>
            </c:spPr>
          </c:errBars>
          <c:cat>
            <c:multiLvlStrRef>
              <c:f>CulturalID!$AE$52:$AH$53</c:f>
              <c:multiLvlStrCache>
                <c:ptCount val="4"/>
                <c:lvl>
                  <c:pt idx="0">
                    <c:v>Arab American Group</c:v>
                  </c:pt>
                  <c:pt idx="1">
                    <c:v>American Group</c:v>
                  </c:pt>
                  <c:pt idx="2">
                    <c:v>Arab American Group</c:v>
                  </c:pt>
                  <c:pt idx="3">
                    <c:v>American Group</c:v>
                  </c:pt>
                </c:lvl>
                <c:lvl>
                  <c:pt idx="0">
                    <c:v>Exclusive Norm</c:v>
                  </c:pt>
                  <c:pt idx="2">
                    <c:v>Inclusive Norm</c:v>
                  </c:pt>
                </c:lvl>
              </c:multiLvlStrCache>
            </c:multiLvlStrRef>
          </c:cat>
          <c:val>
            <c:numRef>
              <c:f>CulturalID!$AE$54:$AH$54</c:f>
              <c:numCache>
                <c:formatCode>General</c:formatCode>
                <c:ptCount val="4"/>
                <c:pt idx="0" formatCode="0.00">
                  <c:v>3.3</c:v>
                </c:pt>
                <c:pt idx="1">
                  <c:v>4.3199999999999976</c:v>
                </c:pt>
                <c:pt idx="2">
                  <c:v>4.07</c:v>
                </c:pt>
                <c:pt idx="3">
                  <c:v>4.3899999999999997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663-4812-96FA-7E3E73718378}"/>
            </c:ext>
          </c:extLst>
        </c:ser>
        <c:ser>
          <c:idx val="1"/>
          <c:order val="1"/>
          <c:tx>
            <c:strRef>
              <c:f>CulturalID!$AD$55</c:f>
              <c:strCache>
                <c:ptCount val="1"/>
                <c:pt idx="0">
                  <c:v>Target: Ingroup, Different Interests</c:v>
                </c:pt>
              </c:strCache>
            </c:strRef>
          </c:tx>
          <c:spPr>
            <a:solidFill>
              <a:schemeClr val="accent5">
                <a:lumMod val="75000"/>
              </a:schemeClr>
            </a:solidFill>
            <a:ln>
              <a:solidFill>
                <a:schemeClr val="accent5"/>
              </a:solidFill>
            </a:ln>
          </c:spPr>
          <c:invertIfNegative val="0"/>
          <c:dLbls>
            <c:dLbl>
              <c:idx val="0"/>
              <c:layout>
                <c:manualLayout>
                  <c:x val="4.2198426149860297E-3"/>
                  <c:y val="-7.1548235020943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663-4812-96FA-7E3E73718378}"/>
                </c:ext>
              </c:extLst>
            </c:dLbl>
            <c:dLbl>
              <c:idx val="1"/>
              <c:layout>
                <c:manualLayout>
                  <c:x val="6.9975815083376603E-3"/>
                  <c:y val="4.629661842644379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C663-4812-96FA-7E3E73718378}"/>
                </c:ext>
              </c:extLst>
            </c:dLbl>
            <c:dLbl>
              <c:idx val="2"/>
              <c:layout>
                <c:manualLayout>
                  <c:x val="4.80521773962557E-4"/>
                  <c:y val="-1.43088518029101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C663-4812-96FA-7E3E73718378}"/>
                </c:ext>
              </c:extLst>
            </c:dLbl>
            <c:dLbl>
              <c:idx val="3"/>
              <c:layout>
                <c:manualLayout>
                  <c:x val="9.4014017775807292E-3"/>
                  <c:y val="-7.574292176432050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C663-4812-96FA-7E3E7371837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errBars>
            <c:errBarType val="plus"/>
            <c:errValType val="cust"/>
            <c:noEndCap val="0"/>
            <c:plus>
              <c:numRef>
                <c:f>CulturalID!$AE$58:$AH$58</c:f>
                <c:numCache>
                  <c:formatCode>General</c:formatCode>
                  <c:ptCount val="4"/>
                  <c:pt idx="0">
                    <c:v>1.42</c:v>
                  </c:pt>
                  <c:pt idx="1">
                    <c:v>1.56</c:v>
                  </c:pt>
                  <c:pt idx="2">
                    <c:v>1.23</c:v>
                  </c:pt>
                  <c:pt idx="3">
                    <c:v>1.21</c:v>
                  </c:pt>
                </c:numCache>
              </c:numRef>
            </c:plus>
            <c:minus>
              <c:numRef>
                <c:f>CulturalID!$AE$31:$AH$31</c:f>
                <c:numCache>
                  <c:formatCode>General</c:formatCode>
                  <c:ptCount val="4"/>
                  <c:pt idx="0">
                    <c:v>1.53</c:v>
                  </c:pt>
                  <c:pt idx="1">
                    <c:v>1.56</c:v>
                  </c:pt>
                  <c:pt idx="2">
                    <c:v>1.5</c:v>
                  </c:pt>
                  <c:pt idx="3">
                    <c:v>1.21</c:v>
                  </c:pt>
                </c:numCache>
              </c:numRef>
            </c:minus>
            <c:spPr>
              <a:ln>
                <a:noFill/>
              </a:ln>
            </c:spPr>
          </c:errBars>
          <c:cat>
            <c:multiLvlStrRef>
              <c:f>CulturalID!$AE$52:$AH$53</c:f>
              <c:multiLvlStrCache>
                <c:ptCount val="4"/>
                <c:lvl>
                  <c:pt idx="0">
                    <c:v>Arab American Group</c:v>
                  </c:pt>
                  <c:pt idx="1">
                    <c:v>American Group</c:v>
                  </c:pt>
                  <c:pt idx="2">
                    <c:v>Arab American Group</c:v>
                  </c:pt>
                  <c:pt idx="3">
                    <c:v>American Group</c:v>
                  </c:pt>
                </c:lvl>
                <c:lvl>
                  <c:pt idx="0">
                    <c:v>Exclusive Norm</c:v>
                  </c:pt>
                  <c:pt idx="2">
                    <c:v>Inclusive Norm</c:v>
                  </c:pt>
                </c:lvl>
              </c:multiLvlStrCache>
            </c:multiLvlStrRef>
          </c:cat>
          <c:val>
            <c:numRef>
              <c:f>CulturalID!$AE$55:$AH$55</c:f>
              <c:numCache>
                <c:formatCode>General</c:formatCode>
                <c:ptCount val="4"/>
                <c:pt idx="0">
                  <c:v>4.1099999999999994</c:v>
                </c:pt>
                <c:pt idx="1">
                  <c:v>3.51</c:v>
                </c:pt>
                <c:pt idx="2">
                  <c:v>4.6199999999999957</c:v>
                </c:pt>
                <c:pt idx="3">
                  <c:v>4.99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C663-4812-96FA-7E3E7371837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3616768"/>
        <c:axId val="32663232"/>
      </c:barChart>
      <c:catAx>
        <c:axId val="8361676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32663232"/>
        <c:crosses val="autoZero"/>
        <c:auto val="1"/>
        <c:lblAlgn val="ctr"/>
        <c:lblOffset val="100"/>
        <c:noMultiLvlLbl val="0"/>
      </c:catAx>
      <c:valAx>
        <c:axId val="32663232"/>
        <c:scaling>
          <c:orientation val="minMax"/>
          <c:max val="6.5"/>
          <c:min val="1"/>
        </c:scaling>
        <c:delete val="0"/>
        <c:axPos val="l"/>
        <c:majorGridlines>
          <c:spPr>
            <a:ln>
              <a:solidFill>
                <a:schemeClr val="bg1">
                  <a:lumMod val="85000"/>
                </a:schemeClr>
              </a:solidFill>
            </a:ln>
          </c:spPr>
        </c:majorGridlines>
        <c:numFmt formatCode="0" sourceLinked="0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83616768"/>
        <c:crosses val="autoZero"/>
        <c:crossBetween val="between"/>
        <c:majorUnit val="1"/>
      </c:valAx>
    </c:plotArea>
    <c:legend>
      <c:legendPos val="t"/>
      <c:layout>
        <c:manualLayout>
          <c:xMode val="edge"/>
          <c:yMode val="edge"/>
          <c:x val="5.4594138118917397E-2"/>
          <c:y val="2.0198112470485599E-2"/>
          <c:w val="0.88397391237867096"/>
          <c:h val="0.140975668232484"/>
        </c:manualLayout>
      </c:layout>
      <c:overlay val="0"/>
      <c:txPr>
        <a:bodyPr/>
        <a:lstStyle/>
        <a:p>
          <a:pPr>
            <a:defRPr sz="2000" baseline="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0.45946</cdr:x>
      <cdr:y>0.4256</cdr:y>
    </cdr:from>
    <cdr:to>
      <cdr:x>0.54054</cdr:x>
      <cdr:y>0.5744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8B250061-7533-4F3B-ABD3-AE4CE0CCE0CD}"/>
            </a:ext>
          </a:extLst>
        </cdr:cNvPr>
        <cdr:cNvSpPr txBox="1"/>
      </cdr:nvSpPr>
      <cdr:spPr>
        <a:xfrm xmlns:a="http://schemas.openxmlformats.org/drawingml/2006/main">
          <a:off x="5181600" y="2615201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0.10135</cdr:x>
      <cdr:y>0.13641</cdr:y>
    </cdr:from>
    <cdr:to>
      <cdr:x>0.27027</cdr:x>
      <cdr:y>0.23561</cdr:y>
    </cdr:to>
    <cdr:sp macro="" textlink="">
      <cdr:nvSpPr>
        <cdr:cNvPr id="6" name="TextBox 5">
          <a:extLst xmlns:a="http://schemas.openxmlformats.org/drawingml/2006/main">
            <a:ext uri="{FF2B5EF4-FFF2-40B4-BE49-F238E27FC236}">
              <a16:creationId xmlns:a16="http://schemas.microsoft.com/office/drawing/2014/main" id="{4543A563-279B-461F-9F74-378EC71EEBBD}"/>
            </a:ext>
          </a:extLst>
        </cdr:cNvPr>
        <cdr:cNvSpPr txBox="1"/>
      </cdr:nvSpPr>
      <cdr:spPr>
        <a:xfrm xmlns:a="http://schemas.openxmlformats.org/drawingml/2006/main">
          <a:off x="1142985" y="838212"/>
          <a:ext cx="1905012" cy="60958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0.10416</cdr:x>
      <cdr:y>0.22321</cdr:y>
    </cdr:from>
    <cdr:to>
      <cdr:x>0.25281</cdr:x>
      <cdr:y>0.31002</cdr:y>
    </cdr:to>
    <cdr:sp macro="" textlink="">
      <cdr:nvSpPr>
        <cdr:cNvPr id="3" name="TextBox 2">
          <a:extLst xmlns:a="http://schemas.openxmlformats.org/drawingml/2006/main">
            <a:ext uri="{FF2B5EF4-FFF2-40B4-BE49-F238E27FC236}">
              <a16:creationId xmlns:a16="http://schemas.microsoft.com/office/drawing/2014/main" id="{89872899-6C91-4224-B887-2F629FE7D5C5}"/>
            </a:ext>
          </a:extLst>
        </cdr:cNvPr>
        <cdr:cNvSpPr txBox="1"/>
      </cdr:nvSpPr>
      <cdr:spPr>
        <a:xfrm xmlns:a="http://schemas.openxmlformats.org/drawingml/2006/main">
          <a:off x="1174679" y="1371600"/>
          <a:ext cx="1676400" cy="533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800" dirty="0"/>
            <a:t>             ***</a:t>
          </a:r>
        </a:p>
        <a:p xmlns:a="http://schemas.openxmlformats.org/drawingml/2006/main">
          <a:r>
            <a:rPr lang="en-US" dirty="0">
              <a:solidFill>
                <a:schemeClr val="tx1"/>
              </a:solidFill>
            </a:rPr>
            <a:t>____________________</a:t>
          </a:r>
          <a:r>
            <a:rPr lang="en-US" dirty="0"/>
            <a:t>_</a:t>
          </a:r>
          <a:endParaRPr lang="en-US" sz="1100" dirty="0"/>
        </a:p>
      </cdr:txBody>
    </cdr:sp>
  </cdr:relSizeAnchor>
  <cdr:relSizeAnchor xmlns:cdr="http://schemas.openxmlformats.org/drawingml/2006/chartDrawing">
    <cdr:from>
      <cdr:x>0.11092</cdr:x>
      <cdr:y>0.27282</cdr:y>
    </cdr:from>
    <cdr:to>
      <cdr:x>0.25957</cdr:x>
      <cdr:y>0.27282</cdr:y>
    </cdr:to>
    <cdr:cxnSp macro="">
      <cdr:nvCxnSpPr>
        <cdr:cNvPr id="5" name="Straight Connector 4">
          <a:extLst xmlns:a="http://schemas.openxmlformats.org/drawingml/2006/main">
            <a:ext uri="{FF2B5EF4-FFF2-40B4-BE49-F238E27FC236}">
              <a16:creationId xmlns:a16="http://schemas.microsoft.com/office/drawing/2014/main" id="{BC2EF2AC-2E86-4AB9-8ABD-BEB657BE40DD}"/>
            </a:ext>
          </a:extLst>
        </cdr:cNvPr>
        <cdr:cNvCxnSpPr/>
      </cdr:nvCxnSpPr>
      <cdr:spPr>
        <a:xfrm xmlns:a="http://schemas.openxmlformats.org/drawingml/2006/main">
          <a:off x="1250879" y="1676400"/>
          <a:ext cx="1676400" cy="0"/>
        </a:xfrm>
        <a:prstGeom xmlns:a="http://schemas.openxmlformats.org/drawingml/2006/main" prst="line">
          <a:avLst/>
        </a:prstGeom>
        <a:ln xmlns:a="http://schemas.openxmlformats.org/drawingml/2006/main" w="19050">
          <a:solidFill>
            <a:schemeClr val="tx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0.12854</cdr:x>
      <cdr:y>0.10448</cdr:y>
    </cdr:from>
    <cdr:to>
      <cdr:x>0.40829</cdr:x>
      <cdr:y>0.10448</cdr:y>
    </cdr:to>
    <cdr:cxnSp macro="">
      <cdr:nvCxnSpPr>
        <cdr:cNvPr id="3" name="Straight Connector 2">
          <a:extLst xmlns:a="http://schemas.openxmlformats.org/drawingml/2006/main">
            <a:ext uri="{FF2B5EF4-FFF2-40B4-BE49-F238E27FC236}">
              <a16:creationId xmlns:a16="http://schemas.microsoft.com/office/drawing/2014/main" id="{977B07D5-6DE1-4DA3-B95F-E8D8FE1CB3D7}"/>
            </a:ext>
          </a:extLst>
        </cdr:cNvPr>
        <cdr:cNvCxnSpPr/>
      </cdr:nvCxnSpPr>
      <cdr:spPr>
        <a:xfrm xmlns:a="http://schemas.openxmlformats.org/drawingml/2006/main">
          <a:off x="1295400" y="533400"/>
          <a:ext cx="2819400" cy="0"/>
        </a:xfrm>
        <a:prstGeom xmlns:a="http://schemas.openxmlformats.org/drawingml/2006/main" prst="line">
          <a:avLst/>
        </a:prstGeom>
        <a:ln xmlns:a="http://schemas.openxmlformats.org/drawingml/2006/main" w="19050">
          <a:solidFill>
            <a:schemeClr val="tx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0.21171</cdr:x>
      <cdr:y>0.03617</cdr:y>
    </cdr:from>
    <cdr:to>
      <cdr:x>0.34024</cdr:x>
      <cdr:y>0.08955</cdr:y>
    </cdr:to>
    <cdr:sp macro="" textlink="">
      <cdr:nvSpPr>
        <cdr:cNvPr id="4" name="TextBox 3">
          <a:extLst xmlns:a="http://schemas.openxmlformats.org/drawingml/2006/main">
            <a:ext uri="{FF2B5EF4-FFF2-40B4-BE49-F238E27FC236}">
              <a16:creationId xmlns:a16="http://schemas.microsoft.com/office/drawing/2014/main" id="{6F646922-37B5-41FF-962A-DFECF90AD3F9}"/>
            </a:ext>
          </a:extLst>
        </cdr:cNvPr>
        <cdr:cNvSpPr txBox="1"/>
      </cdr:nvSpPr>
      <cdr:spPr>
        <a:xfrm xmlns:a="http://schemas.openxmlformats.org/drawingml/2006/main">
          <a:off x="2133600" y="184666"/>
          <a:ext cx="1295400" cy="27253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800" dirty="0"/>
            <a:t>**</a:t>
          </a:r>
        </a:p>
      </cdr:txBody>
    </cdr:sp>
  </cdr:relSizeAnchor>
  <cdr:relSizeAnchor xmlns:cdr="http://schemas.openxmlformats.org/drawingml/2006/chartDrawing">
    <cdr:from>
      <cdr:x>0.12854</cdr:x>
      <cdr:y>0.1194</cdr:y>
    </cdr:from>
    <cdr:to>
      <cdr:x>0.6578</cdr:x>
      <cdr:y>0.1194</cdr:y>
    </cdr:to>
    <cdr:cxnSp macro="">
      <cdr:nvCxnSpPr>
        <cdr:cNvPr id="5" name="Straight Connector 4">
          <a:extLst xmlns:a="http://schemas.openxmlformats.org/drawingml/2006/main">
            <a:ext uri="{FF2B5EF4-FFF2-40B4-BE49-F238E27FC236}">
              <a16:creationId xmlns:a16="http://schemas.microsoft.com/office/drawing/2014/main" id="{27D0DC1B-919F-430C-BF72-2059F74CB55C}"/>
            </a:ext>
          </a:extLst>
        </cdr:cNvPr>
        <cdr:cNvCxnSpPr/>
      </cdr:nvCxnSpPr>
      <cdr:spPr>
        <a:xfrm xmlns:a="http://schemas.openxmlformats.org/drawingml/2006/main">
          <a:off x="1295400" y="609600"/>
          <a:ext cx="5334000" cy="0"/>
        </a:xfrm>
        <a:prstGeom xmlns:a="http://schemas.openxmlformats.org/drawingml/2006/main" prst="line">
          <a:avLst/>
        </a:prstGeom>
        <a:ln xmlns:a="http://schemas.openxmlformats.org/drawingml/2006/main" w="19050">
          <a:solidFill>
            <a:schemeClr val="tx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0.4461</cdr:x>
      <cdr:y>0.04897</cdr:y>
    </cdr:from>
    <cdr:to>
      <cdr:x>0.57463</cdr:x>
      <cdr:y>0.10235</cdr:y>
    </cdr:to>
    <cdr:sp macro="" textlink="">
      <cdr:nvSpPr>
        <cdr:cNvPr id="7" name="TextBox 1">
          <a:extLst xmlns:a="http://schemas.openxmlformats.org/drawingml/2006/main">
            <a:ext uri="{FF2B5EF4-FFF2-40B4-BE49-F238E27FC236}">
              <a16:creationId xmlns:a16="http://schemas.microsoft.com/office/drawing/2014/main" id="{4D2E8959-9CC8-4AD0-A25A-A7C279DFC52C}"/>
            </a:ext>
          </a:extLst>
        </cdr:cNvPr>
        <cdr:cNvSpPr txBox="1"/>
      </cdr:nvSpPr>
      <cdr:spPr>
        <a:xfrm xmlns:a="http://schemas.openxmlformats.org/drawingml/2006/main">
          <a:off x="4495800" y="250006"/>
          <a:ext cx="1295400" cy="27253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800" dirty="0"/>
            <a:t>***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9A4091EE-1425-488A-9A08-DB0E5951E1A4}" type="datetimeFigureOut">
              <a:rPr lang="en-US"/>
              <a:pPr>
                <a:defRPr/>
              </a:pPr>
              <a:t>12/21/2020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A76B6582-D093-4532-BE80-B73404B02E0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081495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A5ADEF-079F-7F44-9ED1-F0A470957C6C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34937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A5ADEF-079F-7F44-9ED1-F0A470957C6C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65010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Judgments match their reasoning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D1F3F3-6A80-A349-9884-43CB57716705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47088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D8F000A-2C62-4673-855A-768013D51B99}" type="datetimeFigureOut">
              <a:rPr lang="en-US" smtClean="0"/>
              <a:pPr>
                <a:defRPr/>
              </a:pPr>
              <a:t>12/21/2020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7605D8-C7B5-4BDE-8108-3AA7820CC22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08947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B97FBD0-217B-4126-87EC-9E7C298221DD}" type="datetimeFigureOut">
              <a:rPr lang="en-US" smtClean="0"/>
              <a:pPr>
                <a:defRPr/>
              </a:pPr>
              <a:t>12/21/2020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2E7A5C-CA25-4B82-BEA1-7DE40E0D08B8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10038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E0841F-9EE7-4744-99AB-4C29782DC440}" type="datetimeFigureOut">
              <a:rPr lang="en-US" smtClean="0"/>
              <a:pPr>
                <a:defRPr/>
              </a:pPr>
              <a:t>12/21/2020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21F37FA-07D8-4DA9-84C8-2D1BD7A9813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93323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AndTx">
  <p:cSld name="Title, Ch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7814"/>
            <a:ext cx="109728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sz="half" idx="1"/>
          </p:nvPr>
        </p:nvSpPr>
        <p:spPr>
          <a:xfrm>
            <a:off x="609600" y="1600201"/>
            <a:ext cx="5384800" cy="45307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7600" y="1600201"/>
            <a:ext cx="53848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fld id="{A63DCE8E-398A-4CCD-897F-D20602A44876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4802501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7814"/>
            <a:ext cx="109728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2415EB-8421-416E-86B5-AD7D3632D667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470583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535E819-9554-471A-99AE-569510C8EEE5}" type="datetimeFigureOut">
              <a:rPr lang="en-US" smtClean="0"/>
              <a:pPr>
                <a:defRPr/>
              </a:pPr>
              <a:t>12/21/2020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2EF94C-ED6C-4538-8D6F-B0A5FB6B698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63565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3B651D5-B1AD-470B-886D-21F89D90A688}" type="datetimeFigureOut">
              <a:rPr lang="en-US" smtClean="0"/>
              <a:pPr>
                <a:defRPr/>
              </a:pPr>
              <a:t>12/21/2020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EAF786-D679-43C3-ABB6-3317135D528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04893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AA29F57-ED3E-4345-A8D4-A604C785ADB0}" type="datetimeFigureOut">
              <a:rPr lang="en-US" smtClean="0"/>
              <a:pPr>
                <a:defRPr/>
              </a:pPr>
              <a:t>12/21/2020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CF7FF2-321E-4D6C-A107-2CAF477B2BB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86230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146D0A1-EF96-4E16-9A9D-134BCAF00701}" type="datetimeFigureOut">
              <a:rPr lang="en-US" smtClean="0"/>
              <a:pPr>
                <a:defRPr/>
              </a:pPr>
              <a:t>12/21/2020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176A48-F33F-4581-9DBD-CFB4096FB1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8563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5488331-8A91-4504-BBD3-CC3ACD83FF7D}" type="datetimeFigureOut">
              <a:rPr lang="en-US" smtClean="0"/>
              <a:pPr>
                <a:defRPr/>
              </a:pPr>
              <a:t>12/21/2020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5EC9418-CF5F-4B6C-AB7A-8D33F5066E2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92493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A6B4BEA-BE69-459B-9D01-83E260D0A571}" type="datetimeFigureOut">
              <a:rPr lang="en-US" smtClean="0"/>
              <a:pPr>
                <a:defRPr/>
              </a:pPr>
              <a:t>12/21/2020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30031F-EBC7-469E-9CCF-162BF414DA9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09263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9F3797D-9B28-4F70-A987-682DE1A7E80B}" type="datetimeFigureOut">
              <a:rPr lang="en-US" smtClean="0"/>
              <a:pPr>
                <a:defRPr/>
              </a:pPr>
              <a:t>12/21/2020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769A2E-997C-4711-ACB6-E4406F11D68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89178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D837A2-851F-4843-9D6A-2BF27CCD326B}" type="datetimeFigureOut">
              <a:rPr lang="en-US" smtClean="0"/>
              <a:pPr>
                <a:defRPr/>
              </a:pPr>
              <a:t>12/21/2020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E9BD4D2-71C8-4B20-9627-7F60A8EFCE1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53428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A536977-88C4-4753-8204-F076C7945701}" type="datetimeFigureOut">
              <a:rPr lang="en-US" smtClean="0"/>
              <a:pPr>
                <a:defRPr/>
              </a:pPr>
              <a:t>12/21/2020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F2E684A-1958-420A-AA9B-0CA5EBC64AD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1688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4" r:id="rId1"/>
    <p:sldLayoutId id="2147483895" r:id="rId2"/>
    <p:sldLayoutId id="2147483896" r:id="rId3"/>
    <p:sldLayoutId id="2147483897" r:id="rId4"/>
    <p:sldLayoutId id="2147483898" r:id="rId5"/>
    <p:sldLayoutId id="2147483899" r:id="rId6"/>
    <p:sldLayoutId id="2147483900" r:id="rId7"/>
    <p:sldLayoutId id="2147483901" r:id="rId8"/>
    <p:sldLayoutId id="2147483902" r:id="rId9"/>
    <p:sldLayoutId id="2147483903" r:id="rId10"/>
    <p:sldLayoutId id="2147483904" r:id="rId11"/>
    <p:sldLayoutId id="2147483905" r:id="rId12"/>
    <p:sldLayoutId id="2147483906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ac360.blogs.cnn.com/category/kids-on-race/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29.jpeg"/><Relationship Id="rId7" Type="http://schemas.openxmlformats.org/officeDocument/2006/relationships/image" Target="../media/image25.jpeg"/><Relationship Id="rId12" Type="http://schemas.openxmlformats.org/officeDocument/2006/relationships/image" Target="../media/image3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24.png"/><Relationship Id="rId5" Type="http://schemas.openxmlformats.org/officeDocument/2006/relationships/image" Target="../media/image27.png"/><Relationship Id="rId10" Type="http://schemas.openxmlformats.org/officeDocument/2006/relationships/image" Target="../media/image23.png"/><Relationship Id="rId4" Type="http://schemas.openxmlformats.org/officeDocument/2006/relationships/image" Target="../media/image26.png"/><Relationship Id="rId9" Type="http://schemas.openxmlformats.org/officeDocument/2006/relationships/image" Target="../media/image2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chart" Target="../charts/chart3.xml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30.jpeg"/><Relationship Id="rId9" Type="http://schemas.openxmlformats.org/officeDocument/2006/relationships/image" Target="../media/image2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g"/><Relationship Id="rId5" Type="http://schemas.openxmlformats.org/officeDocument/2006/relationships/image" Target="../media/image51.jpeg"/><Relationship Id="rId4" Type="http://schemas.openxmlformats.org/officeDocument/2006/relationships/image" Target="../media/image31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14600" y="1524001"/>
            <a:ext cx="7239000" cy="1219201"/>
          </a:xfrm>
        </p:spPr>
        <p:txBody>
          <a:bodyPr>
            <a:normAutofit fontScale="90000"/>
          </a:bodyPr>
          <a:lstStyle/>
          <a:p>
            <a:pPr algn="l">
              <a:defRPr/>
            </a:pPr>
            <a:br>
              <a:rPr lang="en-US" sz="3600" dirty="0"/>
            </a:br>
            <a:br>
              <a:rPr lang="en-US" sz="3600" dirty="0"/>
            </a:br>
            <a:br>
              <a:rPr lang="en-US" sz="3600" dirty="0"/>
            </a:br>
            <a:br>
              <a:rPr lang="en-US" sz="3600" dirty="0"/>
            </a:br>
            <a:br>
              <a:rPr lang="en-US" sz="3600" dirty="0"/>
            </a:br>
            <a:br>
              <a:rPr lang="en-US" sz="3600" dirty="0"/>
            </a:br>
            <a:br>
              <a:rPr lang="en-US" sz="3600" dirty="0"/>
            </a:br>
            <a:br>
              <a:rPr lang="en-US" sz="3600" dirty="0"/>
            </a:br>
            <a:r>
              <a:rPr lang="en-US" sz="3600" dirty="0"/>
              <a:t> </a:t>
            </a:r>
            <a:br>
              <a:rPr lang="en-US" sz="3600" dirty="0"/>
            </a:br>
            <a:br>
              <a:rPr lang="en-US" sz="3600" dirty="0"/>
            </a:br>
            <a:br>
              <a:rPr lang="en-US" sz="3600" dirty="0"/>
            </a:br>
            <a:br>
              <a:rPr lang="en-US" sz="3600" dirty="0"/>
            </a:br>
            <a:br>
              <a:rPr lang="en-US" sz="3600" dirty="0"/>
            </a:br>
            <a:endParaRPr lang="en-US" sz="4000" dirty="0"/>
          </a:p>
        </p:txBody>
      </p:sp>
      <p:sp>
        <p:nvSpPr>
          <p:cNvPr id="9219" name="Subtitle 2"/>
          <p:cNvSpPr>
            <a:spLocks noGrp="1"/>
          </p:cNvSpPr>
          <p:nvPr>
            <p:ph type="subTitle" idx="1"/>
          </p:nvPr>
        </p:nvSpPr>
        <p:spPr>
          <a:xfrm>
            <a:off x="533400" y="2902016"/>
            <a:ext cx="10576928" cy="3249560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90000"/>
              </a:lnSpc>
            </a:pPr>
            <a:endParaRPr lang="en-US" sz="1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r>
              <a:rPr lang="en-US" sz="176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Melanie Killen</a:t>
            </a:r>
          </a:p>
          <a:p>
            <a:pPr>
              <a:lnSpc>
                <a:spcPct val="90000"/>
              </a:lnSpc>
            </a:pPr>
            <a:r>
              <a:rPr lang="en-US" sz="128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Department of Human Development and Quantitative Methodology</a:t>
            </a:r>
          </a:p>
          <a:p>
            <a:pPr>
              <a:lnSpc>
                <a:spcPct val="90000"/>
              </a:lnSpc>
            </a:pPr>
            <a:endParaRPr lang="en-US" sz="12800" dirty="0">
              <a:solidFill>
                <a:schemeClr val="tx1">
                  <a:lumMod val="50000"/>
                  <a:lumOff val="5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>
              <a:lnSpc>
                <a:spcPct val="90000"/>
              </a:lnSpc>
            </a:pPr>
            <a:r>
              <a:rPr lang="en-US" sz="12800" i="1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SRCD Diversity Lecture </a:t>
            </a:r>
          </a:p>
          <a:p>
            <a:pPr>
              <a:lnSpc>
                <a:spcPct val="90000"/>
              </a:lnSpc>
            </a:pPr>
            <a:r>
              <a:rPr lang="en-US" sz="12800" i="1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Dec 8, 2020</a:t>
            </a:r>
          </a:p>
          <a:p>
            <a:pPr>
              <a:lnSpc>
                <a:spcPct val="90000"/>
              </a:lnSpc>
            </a:pPr>
            <a:endParaRPr lang="en-US" sz="1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533400" y="1680999"/>
            <a:ext cx="108204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Developing Inclusive Youth</a:t>
            </a:r>
            <a:r>
              <a:rPr lang="en-US" sz="36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:  Harnessing Social Cognition about Exclusion to Reduce Prejudice and Bias</a:t>
            </a:r>
            <a:endParaRPr lang="en-US" sz="6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7" name="Picture 4" descr="primary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1" y="331840"/>
            <a:ext cx="4840167" cy="792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/>
          <p:cNvPicPr/>
          <p:nvPr/>
        </p:nvPicPr>
        <p:blipFill rotWithShape="1"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851"/>
          <a:stretch/>
        </p:blipFill>
        <p:spPr bwMode="auto">
          <a:xfrm>
            <a:off x="7467600" y="191609"/>
            <a:ext cx="2590800" cy="102759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12115800" cy="707886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Prejudice is a Systemic Issue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6200" y="1443841"/>
            <a:ext cx="119634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libri Light" panose="020F0302020204030204" pitchFamily="34" charset="0"/>
                <a:cs typeface="Calibri Light" panose="020F0302020204030204" pitchFamily="34" charset="0"/>
              </a:rPr>
              <a:t>Prejudice was initially characterized as a personality deficit</a:t>
            </a:r>
          </a:p>
          <a:p>
            <a:endParaRPr lang="en-US" sz="3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US" sz="3600" dirty="0">
                <a:latin typeface="Calibri Light" panose="020F0302020204030204" pitchFamily="34" charset="0"/>
                <a:cs typeface="Calibri Light" panose="020F0302020204030204" pitchFamily="34" charset="0"/>
              </a:rPr>
              <a:t>Social and developmental psychologists formulated it as a normative process</a:t>
            </a:r>
          </a:p>
          <a:p>
            <a:endParaRPr lang="en-US" sz="3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US" sz="3600" dirty="0">
                <a:latin typeface="Calibri Light" panose="020F0302020204030204" pitchFamily="34" charset="0"/>
                <a:cs typeface="Calibri Light" panose="020F0302020204030204" pitchFamily="34" charset="0"/>
              </a:rPr>
              <a:t>Prejudice emerges with group norms designed to create systemic status hierarchies, power, and privilege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484BF2D-F4AD-49CA-B129-15056315C195}"/>
              </a:ext>
            </a:extLst>
          </p:cNvPr>
          <p:cNvSpPr txBox="1"/>
          <p:nvPr/>
        </p:nvSpPr>
        <p:spPr>
          <a:xfrm>
            <a:off x="304800" y="6273225"/>
            <a:ext cx="11582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Brown &amp; Hewstone, 2005; Dovidio, et al., 2005; </a:t>
            </a:r>
            <a:r>
              <a:rPr lang="en-US" sz="16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Elenbaas</a:t>
            </a:r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 &amp; Killen, 2016; Rowley, Kurtz-Costes, Mistry, &amp; Feagans, 2007; Ruck, et al., 2010; Rutland &amp; Killen, 2015</a:t>
            </a:r>
          </a:p>
        </p:txBody>
      </p:sp>
    </p:spTree>
    <p:extLst>
      <p:ext uri="{BB962C8B-B14F-4D97-AF65-F5344CB8AC3E}">
        <p14:creationId xmlns:p14="http://schemas.microsoft.com/office/powerpoint/2010/main" val="54260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12115800" cy="707886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Prejudice Involves Identification with Groups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8600" y="1066800"/>
            <a:ext cx="117348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3600" b="1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Ingroup Bias 	…	Outgroup Distrust</a:t>
            </a:r>
            <a:endParaRPr lang="en-US" sz="3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/>
            <a:endParaRPr lang="en-US" sz="3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US" sz="3600" dirty="0">
                <a:latin typeface="Calibri Light" panose="020F0302020204030204" pitchFamily="34" charset="0"/>
                <a:cs typeface="Calibri Light" panose="020F0302020204030204" pitchFamily="34" charset="0"/>
              </a:rPr>
              <a:t>		Group Affiliation		 		</a:t>
            </a:r>
          </a:p>
          <a:p>
            <a:r>
              <a:rPr lang="en-US" sz="3600" dirty="0">
                <a:latin typeface="Calibri Light" panose="020F0302020204030204" pitchFamily="34" charset="0"/>
                <a:cs typeface="Calibri Light" panose="020F0302020204030204" pitchFamily="34" charset="0"/>
              </a:rPr>
              <a:t>								</a:t>
            </a:r>
          </a:p>
          <a:p>
            <a:r>
              <a:rPr lang="en-US" sz="3600" dirty="0">
                <a:latin typeface="Calibri Light" panose="020F0302020204030204" pitchFamily="34" charset="0"/>
                <a:cs typeface="Calibri Light" panose="020F0302020204030204" pitchFamily="34" charset="0"/>
              </a:rPr>
              <a:t>						</a:t>
            </a:r>
          </a:p>
          <a:p>
            <a:endParaRPr lang="en-US" sz="3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US" sz="3600" dirty="0">
                <a:latin typeface="Calibri Light" panose="020F0302020204030204" pitchFamily="34" charset="0"/>
                <a:cs typeface="Calibri Light" panose="020F0302020204030204" pitchFamily="34" charset="0"/>
              </a:rPr>
              <a:t>										     					</a:t>
            </a:r>
          </a:p>
          <a:p>
            <a:r>
              <a:rPr lang="en-US" sz="3600" dirty="0">
                <a:latin typeface="Calibri Light" panose="020F0302020204030204" pitchFamily="34" charset="0"/>
                <a:cs typeface="Calibri Light" panose="020F0302020204030204" pitchFamily="34" charset="0"/>
              </a:rPr>
              <a:t>		</a:t>
            </a:r>
            <a:r>
              <a:rPr lang="en-US" sz="3600" b="1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		</a:t>
            </a:r>
          </a:p>
          <a:p>
            <a:r>
              <a:rPr lang="en-US" sz="3600" dirty="0">
                <a:latin typeface="Calibri Light" panose="020F0302020204030204" pitchFamily="34" charset="0"/>
                <a:cs typeface="Calibri Light" panose="020F0302020204030204" pitchFamily="34" charset="0"/>
              </a:rPr>
              <a:t>				      	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7C994FB-7037-45E1-8B73-90203983F013}"/>
              </a:ext>
            </a:extLst>
          </p:cNvPr>
          <p:cNvSpPr txBox="1"/>
          <p:nvPr/>
        </p:nvSpPr>
        <p:spPr>
          <a:xfrm>
            <a:off x="76200" y="6224463"/>
            <a:ext cx="1196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Abrams &amp; Rutland, 2008, 2011; </a:t>
            </a:r>
            <a:r>
              <a:rPr lang="en-US" sz="1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Elenbaas</a:t>
            </a:r>
            <a:r>
              <a:rPr lang="en-US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, Rizzo, &amp; Killen, 2020; Gaertner &amp; Dovidio, 2005; Nesdale, 2004, 2008; Mulvey, Palmer, &amp; Abrams, 2016; Rutland &amp; Killen, 2017; Tajfel &amp; Turner, 1979; Turner &amp; Cameron, 2016; Verkuyten &amp; Thijs, 2019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1E6726-D672-46D3-97ED-3A2AC609D853}"/>
              </a:ext>
            </a:extLst>
          </p:cNvPr>
          <p:cNvSpPr txBox="1"/>
          <p:nvPr/>
        </p:nvSpPr>
        <p:spPr>
          <a:xfrm>
            <a:off x="1752600" y="3185647"/>
            <a:ext cx="3276600" cy="175432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libri Light" panose="020F0302020204030204" pitchFamily="34" charset="0"/>
                <a:cs typeface="Calibri Light" panose="020F0302020204030204" pitchFamily="34" charset="0"/>
              </a:rPr>
              <a:t>Support </a:t>
            </a:r>
          </a:p>
          <a:p>
            <a:r>
              <a:rPr lang="en-US" sz="3600" dirty="0">
                <a:latin typeface="Calibri Light" panose="020F0302020204030204" pitchFamily="34" charset="0"/>
                <a:cs typeface="Calibri Light" panose="020F0302020204030204" pitchFamily="34" charset="0"/>
              </a:rPr>
              <a:t>Protection</a:t>
            </a:r>
          </a:p>
          <a:p>
            <a:r>
              <a:rPr lang="en-US" sz="3600" dirty="0">
                <a:latin typeface="Calibri Light" panose="020F0302020204030204" pitchFamily="34" charset="0"/>
                <a:cs typeface="Calibri Light" panose="020F0302020204030204" pitchFamily="34" charset="0"/>
              </a:rPr>
              <a:t>Safety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7C2B1FD-0677-4D9A-817C-90A02ADCECEB}"/>
              </a:ext>
            </a:extLst>
          </p:cNvPr>
          <p:cNvSpPr txBox="1"/>
          <p:nvPr/>
        </p:nvSpPr>
        <p:spPr>
          <a:xfrm>
            <a:off x="6934200" y="3219511"/>
            <a:ext cx="4191000" cy="175432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libri Light" panose="020F0302020204030204" pitchFamily="34" charset="0"/>
                <a:cs typeface="Calibri Light" panose="020F0302020204030204" pitchFamily="34" charset="0"/>
              </a:rPr>
              <a:t>Ingroup Preference</a:t>
            </a:r>
          </a:p>
          <a:p>
            <a:r>
              <a:rPr lang="en-US" sz="3600" dirty="0">
                <a:latin typeface="Calibri Light" panose="020F0302020204030204" pitchFamily="34" charset="0"/>
                <a:cs typeface="Calibri Light" panose="020F0302020204030204" pitchFamily="34" charset="0"/>
              </a:rPr>
              <a:t>Solidarity</a:t>
            </a:r>
          </a:p>
          <a:p>
            <a:r>
              <a:rPr lang="en-US" sz="3600" dirty="0">
                <a:latin typeface="Calibri Light" panose="020F0302020204030204" pitchFamily="34" charset="0"/>
                <a:cs typeface="Calibri Light" panose="020F0302020204030204" pitchFamily="34" charset="0"/>
              </a:rPr>
              <a:t>Alliances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FB07752-2923-4102-A1AD-7CCC14D371E2}"/>
              </a:ext>
            </a:extLst>
          </p:cNvPr>
          <p:cNvSpPr txBox="1"/>
          <p:nvPr/>
        </p:nvSpPr>
        <p:spPr>
          <a:xfrm>
            <a:off x="7219950" y="2145657"/>
            <a:ext cx="3619500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libri Light" panose="020F0302020204030204" pitchFamily="34" charset="0"/>
                <a:cs typeface="Calibri Light" panose="020F0302020204030204" pitchFamily="34" charset="0"/>
              </a:rPr>
              <a:t>Group Loyalty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F4DD3F2-474D-4D17-A84E-4562F1725FD0}"/>
              </a:ext>
            </a:extLst>
          </p:cNvPr>
          <p:cNvSpPr txBox="1"/>
          <p:nvPr/>
        </p:nvSpPr>
        <p:spPr>
          <a:xfrm>
            <a:off x="2286000" y="5206425"/>
            <a:ext cx="899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libri Light" panose="020F0302020204030204" pitchFamily="34" charset="0"/>
                <a:cs typeface="Calibri Light" panose="020F0302020204030204" pitchFamily="34" charset="0"/>
              </a:rPr>
              <a:t>Exclusion of ingroup members as well as outgroups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258122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10" grpId="0" animBg="1"/>
      <p:bldP spid="11" grpId="0" animBg="1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76200" y="1"/>
            <a:ext cx="12268200" cy="58477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Social Reasoning Developmental (SRD) Model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90600" y="1137816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Moral</a:t>
            </a:r>
          </a:p>
          <a:p>
            <a:pPr algn="ctr"/>
            <a:r>
              <a:rPr lang="en-US" sz="3200" dirty="0">
                <a:latin typeface="Calibri Light" panose="020F0302020204030204" pitchFamily="34" charset="0"/>
                <a:cs typeface="Calibri Light" panose="020F0302020204030204" pitchFamily="34" charset="0"/>
              </a:rPr>
              <a:t>Fairness, Equality, Others’ Welfare, Equity, (In)Justice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42679" y="4055246"/>
            <a:ext cx="2654772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	Societal</a:t>
            </a:r>
          </a:p>
          <a:p>
            <a:r>
              <a:rPr lang="en-US" sz="3200" dirty="0">
                <a:latin typeface="Calibri Light" panose="020F0302020204030204" pitchFamily="34" charset="0"/>
                <a:cs typeface="Calibri Light" panose="020F0302020204030204" pitchFamily="34" charset="0"/>
              </a:rPr>
              <a:t>Group Identity, Group Norms</a:t>
            </a: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 flipH="1">
            <a:off x="7835758" y="4018350"/>
            <a:ext cx="32003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Psychological</a:t>
            </a:r>
          </a:p>
          <a:p>
            <a:pPr algn="ctr"/>
            <a:r>
              <a:rPr lang="en-US" sz="3200" dirty="0">
                <a:latin typeface="Calibri Light" panose="020F0302020204030204" pitchFamily="34" charset="0"/>
                <a:cs typeface="Calibri Light" panose="020F0302020204030204" pitchFamily="34" charset="0"/>
              </a:rPr>
              <a:t>Attributions of Others’ Intentions</a:t>
            </a:r>
          </a:p>
        </p:txBody>
      </p:sp>
      <p:sp>
        <p:nvSpPr>
          <p:cNvPr id="8" name="Oval 7"/>
          <p:cNvSpPr/>
          <p:nvPr/>
        </p:nvSpPr>
        <p:spPr>
          <a:xfrm>
            <a:off x="4731452" y="2615931"/>
            <a:ext cx="1974148" cy="175835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Calibri Light" panose="020F0302020204030204" pitchFamily="34" charset="0"/>
                <a:cs typeface="Calibri Light" panose="020F0302020204030204" pitchFamily="34" charset="0"/>
              </a:rPr>
              <a:t>Child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3067051" y="2584195"/>
            <a:ext cx="1060801" cy="1135101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7460549" y="2584196"/>
            <a:ext cx="1143000" cy="1343057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4110728" y="4841751"/>
            <a:ext cx="3143250" cy="1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74E2DBC8-AFAC-43B5-9ED0-66873B2DF814}"/>
              </a:ext>
            </a:extLst>
          </p:cNvPr>
          <p:cNvSpPr txBox="1"/>
          <p:nvPr/>
        </p:nvSpPr>
        <p:spPr>
          <a:xfrm>
            <a:off x="304800" y="6214502"/>
            <a:ext cx="113426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Elenbaas</a:t>
            </a:r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, Rizzo, &amp; Killen, 2020; Killen, Mulvey, &amp; Hitti, 2013; Killen &amp; Rutland, 2011; Nucci, 2009; Rutland &amp; Killen, 2015; Smetana, 2015; Turiel, 2015</a:t>
            </a:r>
          </a:p>
        </p:txBody>
      </p:sp>
    </p:spTree>
    <p:extLst>
      <p:ext uri="{BB962C8B-B14F-4D97-AF65-F5344CB8AC3E}">
        <p14:creationId xmlns:p14="http://schemas.microsoft.com/office/powerpoint/2010/main" val="2860532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13699"/>
            <a:ext cx="12192000" cy="707886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Global Basis of Research on Social Exclusion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4300" y="838200"/>
            <a:ext cx="119634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libri Light" panose="020F0302020204030204" pitchFamily="34" charset="0"/>
                <a:cs typeface="Calibri Light" panose="020F0302020204030204" pitchFamily="34" charset="0"/>
              </a:rPr>
              <a:t>Research on social exclusion has been conducted in:</a:t>
            </a:r>
          </a:p>
          <a:p>
            <a:endParaRPr lang="en-US" sz="3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US" sz="36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Australia, Austria, Canada, China, Colombia, Czech Republic, Cyprus, Denmark, Germany, Israel, Japan, Jordan, Korea, Lebanon, Nepal, Northern Ireland, The Netherlands, Palestinian Territories, Spain, South Africa, Switzerland, Turkey, U.K., U.S. </a:t>
            </a:r>
          </a:p>
          <a:p>
            <a:endParaRPr lang="en-US" sz="3600" i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US" sz="3600" dirty="0">
                <a:latin typeface="Calibri Light" panose="020F0302020204030204" pitchFamily="34" charset="0"/>
                <a:cs typeface="Calibri Light" panose="020F0302020204030204" pitchFamily="34" charset="0"/>
              </a:rPr>
              <a:t>Universality of individual-group dynamics that leads to group affiliation as well as group biases</a:t>
            </a:r>
          </a:p>
        </p:txBody>
      </p:sp>
    </p:spTree>
    <p:extLst>
      <p:ext uri="{BB962C8B-B14F-4D97-AF65-F5344CB8AC3E}">
        <p14:creationId xmlns:p14="http://schemas.microsoft.com/office/powerpoint/2010/main" val="2766216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12115800" cy="707886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Areas of Convergence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79FB6A4-B229-41C3-ABC0-6E94663FCBA3}"/>
              </a:ext>
            </a:extLst>
          </p:cNvPr>
          <p:cNvSpPr txBox="1"/>
          <p:nvPr/>
        </p:nvSpPr>
        <p:spPr>
          <a:xfrm>
            <a:off x="2059433" y="2895231"/>
            <a:ext cx="2362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3600" dirty="0"/>
              <a:t>Origins of </a:t>
            </a:r>
          </a:p>
          <a:p>
            <a:r>
              <a:rPr lang="en-US" sz="3600" dirty="0"/>
              <a:t>Prejudice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12A9912-A979-47CF-904B-6DACDD34535F}"/>
              </a:ext>
            </a:extLst>
          </p:cNvPr>
          <p:cNvSpPr txBox="1"/>
          <p:nvPr/>
        </p:nvSpPr>
        <p:spPr>
          <a:xfrm>
            <a:off x="7497886" y="2690607"/>
            <a:ext cx="309808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3600" dirty="0"/>
              <a:t>Ethnic &amp; Racial </a:t>
            </a:r>
          </a:p>
          <a:p>
            <a:r>
              <a:rPr lang="en-US" sz="3600" dirty="0"/>
              <a:t>Identity</a:t>
            </a:r>
            <a:endParaRPr lang="en-US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1E954B8-22FC-4968-9FB3-8437A5817257}"/>
              </a:ext>
            </a:extLst>
          </p:cNvPr>
          <p:cNvSpPr/>
          <p:nvPr/>
        </p:nvSpPr>
        <p:spPr>
          <a:xfrm>
            <a:off x="1415533" y="1383658"/>
            <a:ext cx="5830583" cy="495299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E2E5B0F-DB2A-4CB7-8AC4-45C395113994}"/>
              </a:ext>
            </a:extLst>
          </p:cNvPr>
          <p:cNvSpPr/>
          <p:nvPr/>
        </p:nvSpPr>
        <p:spPr>
          <a:xfrm>
            <a:off x="4443786" y="1372463"/>
            <a:ext cx="5363004" cy="480059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D6A9649-4337-4CE7-AECA-527DA32ADC76}"/>
              </a:ext>
            </a:extLst>
          </p:cNvPr>
          <p:cNvSpPr txBox="1"/>
          <p:nvPr/>
        </p:nvSpPr>
        <p:spPr>
          <a:xfrm>
            <a:off x="4821307" y="2423042"/>
            <a:ext cx="226529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B050"/>
                </a:solidFill>
              </a:rPr>
              <a:t>Social Justice &amp;</a:t>
            </a:r>
          </a:p>
          <a:p>
            <a:r>
              <a:rPr lang="en-US" sz="4000" dirty="0">
                <a:solidFill>
                  <a:srgbClr val="00B050"/>
                </a:solidFill>
              </a:rPr>
              <a:t>Group Identity</a:t>
            </a:r>
          </a:p>
        </p:txBody>
      </p:sp>
    </p:spTree>
    <p:extLst>
      <p:ext uri="{BB962C8B-B14F-4D97-AF65-F5344CB8AC3E}">
        <p14:creationId xmlns:p14="http://schemas.microsoft.com/office/powerpoint/2010/main" val="520800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 animBg="1"/>
      <p:bldP spid="9" grpId="0" animBg="1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3570" y="3828510"/>
            <a:ext cx="3287489" cy="21916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988" y="3837073"/>
            <a:ext cx="3287486" cy="219165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2256" y="3828511"/>
            <a:ext cx="3287487" cy="219165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76200" y="-13063"/>
            <a:ext cx="12268200" cy="646331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What do We know about Prejudice in Childhood?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146443"/>
            <a:ext cx="5375335" cy="2401012"/>
          </a:xfrm>
          <a:prstGeom prst="rect">
            <a:avLst/>
          </a:prstGeom>
        </p:spPr>
      </p:pic>
      <p:pic>
        <p:nvPicPr>
          <p:cNvPr id="8" name="Picture 7" descr="A child sitting at a table&#10;&#10;Description automatically generated">
            <a:extLst>
              <a:ext uri="{FF2B5EF4-FFF2-40B4-BE49-F238E27FC236}">
                <a16:creationId xmlns:a16="http://schemas.microsoft.com/office/drawing/2014/main" id="{A5645FEB-B890-4D83-8E34-86BFB36036F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1156367"/>
            <a:ext cx="3319371" cy="2401012"/>
          </a:xfrm>
          <a:prstGeom prst="rect">
            <a:avLst/>
          </a:prstGeom>
        </p:spPr>
      </p:pic>
      <p:pic>
        <p:nvPicPr>
          <p:cNvPr id="7" name="Picture 6" descr="A person sitting at a desk with a computer and smiling at the camera&#10;&#10;Description automatically generated">
            <a:extLst>
              <a:ext uri="{FF2B5EF4-FFF2-40B4-BE49-F238E27FC236}">
                <a16:creationId xmlns:a16="http://schemas.microsoft.com/office/drawing/2014/main" id="{6D63289C-A035-4F8B-8FEC-0BEFDCFB262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8571" y="1136519"/>
            <a:ext cx="3591602" cy="2410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4170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E3B62D5-9BDC-4CAD-BB48-B3D4DF7D8161}"/>
              </a:ext>
            </a:extLst>
          </p:cNvPr>
          <p:cNvSpPr txBox="1"/>
          <p:nvPr/>
        </p:nvSpPr>
        <p:spPr>
          <a:xfrm>
            <a:off x="29966" y="-51371"/>
            <a:ext cx="12192000" cy="58477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What Do we Know about Social Exclusion and Prejudice?</a:t>
            </a: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645E00C0-DC2B-4175-89E6-660C9311C55D}"/>
              </a:ext>
            </a:extLst>
          </p:cNvPr>
          <p:cNvSpPr txBox="1">
            <a:spLocks noChangeArrowheads="1"/>
          </p:cNvSpPr>
          <p:nvPr/>
        </p:nvSpPr>
        <p:spPr>
          <a:xfrm>
            <a:off x="304800" y="766280"/>
            <a:ext cx="10896600" cy="59393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buNone/>
            </a:pPr>
            <a:endParaRPr lang="en-US" altLang="en-US" i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6" name="Picture 5" descr="busmay.jpg">
            <a:extLst>
              <a:ext uri="{FF2B5EF4-FFF2-40B4-BE49-F238E27FC236}">
                <a16:creationId xmlns:a16="http://schemas.microsoft.com/office/drawing/2014/main" id="{ADD338D0-4654-4D64-8BF4-4FC48FEA320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91600" y="3581400"/>
            <a:ext cx="2988631" cy="224147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5CD3887-2646-436A-AA1D-1344FCCE8B78}"/>
              </a:ext>
            </a:extLst>
          </p:cNvPr>
          <p:cNvSpPr txBox="1"/>
          <p:nvPr/>
        </p:nvSpPr>
        <p:spPr>
          <a:xfrm>
            <a:off x="210913" y="1035127"/>
            <a:ext cx="107442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libri Light" panose="020F0302020204030204" pitchFamily="34" charset="0"/>
                <a:cs typeface="Calibri Light" panose="020F0302020204030204" pitchFamily="34" charset="0"/>
              </a:rPr>
              <a:t>1) Biases in peer encounters</a:t>
            </a:r>
          </a:p>
          <a:p>
            <a:endParaRPr lang="en-US" sz="3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US" sz="3600" dirty="0">
                <a:latin typeface="Calibri Light" panose="020F0302020204030204" pitchFamily="34" charset="0"/>
                <a:cs typeface="Calibri Light" panose="020F0302020204030204" pitchFamily="34" charset="0"/>
              </a:rPr>
              <a:t>2) Evaluations of social inclusion and exclusion</a:t>
            </a:r>
          </a:p>
          <a:p>
            <a:endParaRPr lang="en-US" sz="3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US" sz="3600" dirty="0">
                <a:latin typeface="Calibri Light" panose="020F0302020204030204" pitchFamily="34" charset="0"/>
                <a:cs typeface="Calibri Light" panose="020F0302020204030204" pitchFamily="34" charset="0"/>
              </a:rPr>
              <a:t>3) Expectations about outgroup inclusion</a:t>
            </a:r>
          </a:p>
          <a:p>
            <a:endParaRPr lang="en-US" sz="3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US" sz="3600" dirty="0">
                <a:latin typeface="Calibri Light" panose="020F0302020204030204" pitchFamily="34" charset="0"/>
                <a:cs typeface="Calibri Light" panose="020F0302020204030204" pitchFamily="34" charset="0"/>
              </a:rPr>
              <a:t>What types of </a:t>
            </a:r>
            <a:r>
              <a:rPr lang="en-US" sz="36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biases do children </a:t>
            </a:r>
          </a:p>
          <a:p>
            <a:r>
              <a:rPr lang="en-US" sz="36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hold regarding interracial peer encounters</a:t>
            </a:r>
            <a:r>
              <a:rPr lang="en-US" sz="3600" dirty="0">
                <a:latin typeface="Calibri Light" panose="020F0302020204030204" pitchFamily="34" charset="0"/>
                <a:cs typeface="Calibri Light" panose="020F0302020204030204" pitchFamily="34" charset="0"/>
              </a:rPr>
              <a:t>?</a:t>
            </a:r>
          </a:p>
          <a:p>
            <a:endParaRPr lang="en-US" sz="3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0890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6669641" y="1180936"/>
            <a:ext cx="365759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Calibri Light" panose="020F0302020204030204" pitchFamily="34" charset="0"/>
              </a:rPr>
              <a:t>…and in this picture?</a:t>
            </a: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914400" y="859676"/>
            <a:ext cx="45720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Calibri Light" panose="020F0302020204030204" pitchFamily="34" charset="0"/>
              </a:rPr>
              <a:t>What is happening in this picture?</a:t>
            </a:r>
          </a:p>
        </p:txBody>
      </p:sp>
      <p:pic>
        <p:nvPicPr>
          <p:cNvPr id="6" name="Content Placeholder 7" descr="child_push_female_wt_draft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5800" y="2137064"/>
            <a:ext cx="5205332" cy="402230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Content Placeholder 9" descr="child_push_female_bt_draft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24600" y="2101960"/>
            <a:ext cx="5250760" cy="405740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0" y="0"/>
            <a:ext cx="12192000" cy="5715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chemeClr val="bg1"/>
                </a:solidFill>
                <a:latin typeface="Calibri Light" panose="020F0302020204030204" pitchFamily="34" charset="0"/>
              </a:rPr>
              <a:t>Biases in Peer Encounters: Attributions of Intentions</a:t>
            </a:r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29B93285-683A-40D4-B328-93318BC891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1" y="6372502"/>
            <a:ext cx="1168859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McGlothlin &amp; Killen, 2006, </a:t>
            </a:r>
            <a:r>
              <a:rPr lang="en-US" sz="16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Child Development; 2010, European J of Social Psychology                               © 2010 Joan Tycko, Illustrator</a:t>
            </a:r>
          </a:p>
        </p:txBody>
      </p:sp>
    </p:spTree>
    <p:extLst>
      <p:ext uri="{BB962C8B-B14F-4D97-AF65-F5344CB8AC3E}">
        <p14:creationId xmlns:p14="http://schemas.microsoft.com/office/powerpoint/2010/main" val="956202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1447801"/>
            <a:ext cx="5130916" cy="3962397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470" y="1447801"/>
            <a:ext cx="5229591" cy="4038600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2209800" y="609601"/>
            <a:ext cx="6019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…and this picture?</a:t>
            </a: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BB3A4568-2D6F-44F8-B63A-EC00F84CEE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1" y="6372502"/>
            <a:ext cx="1168859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Killen, Kelly, Richardson, &amp; Jampol, 2010, Developmental Psych				</a:t>
            </a:r>
            <a:r>
              <a:rPr lang="en-US" sz="16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© 2010 Joan Tycko, Illustrator</a:t>
            </a:r>
          </a:p>
        </p:txBody>
      </p:sp>
    </p:spTree>
    <p:extLst>
      <p:ext uri="{BB962C8B-B14F-4D97-AF65-F5344CB8AC3E}">
        <p14:creationId xmlns:p14="http://schemas.microsoft.com/office/powerpoint/2010/main" val="2146875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4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943100" y="50007"/>
            <a:ext cx="8229600" cy="606425"/>
          </a:xfrm>
        </p:spPr>
        <p:txBody>
          <a:bodyPr>
            <a:normAutofit fontScale="90000"/>
          </a:bodyPr>
          <a:lstStyle/>
          <a:p>
            <a:r>
              <a:rPr lang="en-US" sz="3600" dirty="0">
                <a:latin typeface="Calibri Light" panose="020F0302020204030204" pitchFamily="34" charset="0"/>
                <a:cs typeface="Calibri Light" panose="020F0302020204030204" pitchFamily="34" charset="0"/>
              </a:rPr>
              <a:t>Attribution of Intentions</a:t>
            </a:r>
            <a:r>
              <a:rPr lang="en-US" sz="4000" dirty="0">
                <a:latin typeface="Calibri Light" panose="020F0302020204030204" pitchFamily="34" charset="0"/>
                <a:cs typeface="Calibri Light" panose="020F0302020204030204" pitchFamily="34" charset="0"/>
              </a:rPr>
              <a:t>: </a:t>
            </a:r>
            <a:r>
              <a:rPr lang="en-US" sz="3100" dirty="0">
                <a:latin typeface="Calibri Light" panose="020F0302020204030204" pitchFamily="34" charset="0"/>
                <a:cs typeface="Calibri Light" panose="020F0302020204030204" pitchFamily="34" charset="0"/>
              </a:rPr>
              <a:t>7-10 year olds, </a:t>
            </a:r>
            <a:r>
              <a:rPr lang="en-US" sz="31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N</a:t>
            </a:r>
            <a:r>
              <a:rPr lang="en-US" sz="3100" dirty="0">
                <a:latin typeface="Calibri Light" panose="020F0302020204030204" pitchFamily="34" charset="0"/>
                <a:cs typeface="Calibri Light" panose="020F0302020204030204" pitchFamily="34" charset="0"/>
              </a:rPr>
              <a:t> = 302</a:t>
            </a:r>
            <a:endParaRPr lang="en-US" sz="2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8" name="Picture 7" descr="child_push_female_wt_draft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95400" y="4279184"/>
            <a:ext cx="2695834" cy="208314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Content Placeholder 9" descr="child_push_female_bt_draft02.jpg">
            <a:extLst>
              <a:ext uri="{FF2B5EF4-FFF2-40B4-BE49-F238E27FC236}">
                <a16:creationId xmlns:a16="http://schemas.microsoft.com/office/drawing/2014/main" id="{432BDE8A-1D3B-483D-AA36-2EA0A85832F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869570" y="4343400"/>
            <a:ext cx="2529629" cy="195471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A8AD4DD-950F-4EAC-950A-0807ADF9B516}"/>
              </a:ext>
            </a:extLst>
          </p:cNvPr>
          <p:cNvSpPr txBox="1"/>
          <p:nvPr/>
        </p:nvSpPr>
        <p:spPr>
          <a:xfrm>
            <a:off x="4429724" y="4798862"/>
            <a:ext cx="3886200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/>
              <a:t>Tested in Majority White Schools and Mixed Ethnicity Schools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5780503-FD94-48FB-BDD2-0866EA5940B7}"/>
              </a:ext>
            </a:extLst>
          </p:cNvPr>
          <p:cNvSpPr/>
          <p:nvPr/>
        </p:nvSpPr>
        <p:spPr>
          <a:xfrm>
            <a:off x="6324600" y="914400"/>
            <a:ext cx="55626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800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“Abby fell off the swing and Carrie will </a:t>
            </a:r>
            <a:r>
              <a:rPr lang="en-US" sz="2800" u="sng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help her</a:t>
            </a:r>
            <a:r>
              <a:rPr lang="en-US" sz="2800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up.”</a:t>
            </a:r>
            <a:endParaRPr lang="en-US" sz="2800" i="1" dirty="0">
              <a:solidFill>
                <a:srgbClr val="FF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indent="0">
              <a:buNone/>
            </a:pPr>
            <a:r>
              <a:rPr lang="en-US" sz="28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What will happen next?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FF505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“Abby will get back on the swing.”</a:t>
            </a:r>
          </a:p>
          <a:p>
            <a:pPr marL="0" indent="0">
              <a:buNone/>
            </a:pPr>
            <a:r>
              <a:rPr lang="en-US" sz="28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Can they be friends?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FF505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Yes</a:t>
            </a:r>
          </a:p>
          <a:p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	Positive intentions</a:t>
            </a:r>
          </a:p>
          <a:p>
            <a:pPr marL="0" indent="0">
              <a:buNone/>
            </a:pPr>
            <a:endParaRPr lang="en-US" sz="2800" dirty="0">
              <a:solidFill>
                <a:srgbClr val="FF505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AAA6501-BA40-4B7D-9E80-C4574898459A}"/>
              </a:ext>
            </a:extLst>
          </p:cNvPr>
          <p:cNvSpPr txBox="1"/>
          <p:nvPr/>
        </p:nvSpPr>
        <p:spPr>
          <a:xfrm>
            <a:off x="685800" y="865866"/>
            <a:ext cx="5562600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28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What happened?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“Carrie </a:t>
            </a:r>
            <a:r>
              <a:rPr lang="en-US" sz="2800" u="sng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pushed</a:t>
            </a:r>
            <a:r>
              <a:rPr lang="en-US" sz="2800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800" u="sng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Abby</a:t>
            </a:r>
            <a:r>
              <a:rPr lang="en-US" sz="2800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off the swing.”</a:t>
            </a:r>
          </a:p>
          <a:p>
            <a:pPr marL="0" indent="0">
              <a:buNone/>
            </a:pPr>
            <a:r>
              <a:rPr lang="en-US" sz="28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What will happen next?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FF505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“Abby will push her back”</a:t>
            </a:r>
          </a:p>
          <a:p>
            <a:pPr marL="0" indent="0">
              <a:buNone/>
            </a:pPr>
            <a:r>
              <a:rPr lang="en-US" sz="28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Can they be friends?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FF505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No</a:t>
            </a:r>
          </a:p>
          <a:p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	Negative intentions</a:t>
            </a:r>
          </a:p>
          <a:p>
            <a:pPr marL="0" indent="0">
              <a:buNone/>
            </a:pPr>
            <a:endParaRPr lang="en-US" sz="2800" dirty="0">
              <a:solidFill>
                <a:srgbClr val="FF505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US" dirty="0"/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EC56BF44-B359-4E63-BD43-CDD4201C18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602" y="6563122"/>
            <a:ext cx="1168859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McGlothlin &amp; Killen, 2006, </a:t>
            </a:r>
            <a:r>
              <a:rPr lang="en-US" sz="14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Child Development; 2010, European J of Social Psychology                               © 2010 Joan Tycko, Illustrator</a:t>
            </a:r>
          </a:p>
        </p:txBody>
      </p:sp>
    </p:spTree>
    <p:extLst>
      <p:ext uri="{BB962C8B-B14F-4D97-AF65-F5344CB8AC3E}">
        <p14:creationId xmlns:p14="http://schemas.microsoft.com/office/powerpoint/2010/main" val="1338507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81000" y="1143000"/>
            <a:ext cx="11277600" cy="53339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>
                <a:latin typeface="Calibri Light" panose="020F0302020204030204" pitchFamily="34" charset="0"/>
                <a:cs typeface="Calibri Light" panose="020F0302020204030204" pitchFamily="34" charset="0"/>
              </a:rPr>
              <a:t>Around the world, children experience</a:t>
            </a:r>
          </a:p>
          <a:p>
            <a:pPr marL="457200" lvl="1" indent="0">
              <a:buNone/>
            </a:pPr>
            <a:r>
              <a:rPr lang="en-US" sz="3600" dirty="0">
                <a:latin typeface="Calibri Light" panose="020F0302020204030204" pitchFamily="34" charset="0"/>
                <a:cs typeface="Calibri Light" panose="020F0302020204030204" pitchFamily="34" charset="0"/>
              </a:rPr>
              <a:t>				unfair treatment</a:t>
            </a:r>
          </a:p>
          <a:p>
            <a:pPr marL="457200" lvl="1" indent="0">
              <a:buNone/>
            </a:pPr>
            <a:r>
              <a:rPr lang="en-US" sz="3600" dirty="0">
                <a:latin typeface="Calibri Light" panose="020F0302020204030204" pitchFamily="34" charset="0"/>
                <a:cs typeface="Calibri Light" panose="020F0302020204030204" pitchFamily="34" charset="0"/>
              </a:rPr>
              <a:t>				discrimination</a:t>
            </a:r>
          </a:p>
          <a:p>
            <a:pPr marL="457200" lvl="1" indent="0">
              <a:buNone/>
            </a:pPr>
            <a:r>
              <a:rPr lang="en-US" sz="3600" dirty="0">
                <a:latin typeface="Calibri Light" panose="020F0302020204030204" pitchFamily="34" charset="0"/>
                <a:cs typeface="Calibri Light" panose="020F0302020204030204" pitchFamily="34" charset="0"/>
              </a:rPr>
              <a:t>				inequality</a:t>
            </a:r>
          </a:p>
          <a:p>
            <a:pPr marL="0" indent="0">
              <a:buNone/>
            </a:pPr>
            <a:endParaRPr lang="en-US" sz="4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indent="0">
              <a:buNone/>
            </a:pPr>
            <a:r>
              <a:rPr lang="en-US" sz="4000" dirty="0">
                <a:latin typeface="Calibri Light" panose="020F0302020204030204" pitchFamily="34" charset="0"/>
                <a:cs typeface="Calibri Light" panose="020F0302020204030204" pitchFamily="34" charset="0"/>
              </a:rPr>
              <a:t>Children are both the victims and the perpetuators of unfair treatment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09E86F6-384D-4A78-8D1F-97B34FBD3DEF}"/>
              </a:ext>
            </a:extLst>
          </p:cNvPr>
          <p:cNvSpPr txBox="1"/>
          <p:nvPr/>
        </p:nvSpPr>
        <p:spPr>
          <a:xfrm>
            <a:off x="0" y="0"/>
            <a:ext cx="12115800" cy="707886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Inequity and Injustice in Childhood</a:t>
            </a:r>
          </a:p>
        </p:txBody>
      </p:sp>
    </p:spTree>
    <p:extLst>
      <p:ext uri="{BB962C8B-B14F-4D97-AF65-F5344CB8AC3E}">
        <p14:creationId xmlns:p14="http://schemas.microsoft.com/office/powerpoint/2010/main" val="3580201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E049E2-851E-4D28-A392-797D9FCF41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279" y="27398"/>
            <a:ext cx="10972800" cy="658402"/>
          </a:xfrm>
        </p:spPr>
        <p:txBody>
          <a:bodyPr>
            <a:normAutofit/>
          </a:bodyPr>
          <a:lstStyle/>
          <a:p>
            <a:r>
              <a:rPr lang="en-US" sz="3600" dirty="0"/>
              <a:t>Attributions of Intentions Based on Race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16A29F9A-E066-493A-85F5-5EB40640133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12259615"/>
              </p:ext>
            </p:extLst>
          </p:nvPr>
        </p:nvGraphicFramePr>
        <p:xfrm>
          <a:off x="273120" y="685800"/>
          <a:ext cx="11766479" cy="61448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2963219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5100" y="2166587"/>
            <a:ext cx="5562600" cy="410960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64733" y="1600200"/>
            <a:ext cx="6134100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8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US" sz="3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US" sz="3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US" sz="3600" dirty="0">
                <a:latin typeface="Calibri Light" panose="020F0302020204030204" pitchFamily="34" charset="0"/>
                <a:cs typeface="Calibri Light" panose="020F0302020204030204" pitchFamily="34" charset="0"/>
              </a:rPr>
              <a:t>Parents who were interviewed  </a:t>
            </a:r>
          </a:p>
          <a:p>
            <a:r>
              <a:rPr lang="en-US" sz="3600" dirty="0">
                <a:latin typeface="Calibri Light" panose="020F0302020204030204" pitchFamily="34" charset="0"/>
                <a:cs typeface="Calibri Light" panose="020F0302020204030204" pitchFamily="34" charset="0"/>
              </a:rPr>
              <a:t>said:  “It’s a wake-up call.”</a:t>
            </a:r>
          </a:p>
          <a:p>
            <a:endParaRPr lang="en-US" sz="3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8FA7931-5816-4ABD-826B-B5744B6538F3}"/>
              </a:ext>
            </a:extLst>
          </p:cNvPr>
          <p:cNvSpPr txBox="1"/>
          <p:nvPr/>
        </p:nvSpPr>
        <p:spPr>
          <a:xfrm>
            <a:off x="533400" y="228600"/>
            <a:ext cx="1089660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CNN AC360:  Kids on Race: The Hidden Picture</a:t>
            </a:r>
          </a:p>
          <a:p>
            <a:r>
              <a:rPr lang="en-US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Commissioned my team to interview 145 6-year and 13-year olds in Maryland, New Jersey, and Virginia</a:t>
            </a:r>
          </a:p>
          <a:p>
            <a:r>
              <a:rPr lang="en-US" sz="2800" dirty="0">
                <a:latin typeface="Calibri Light" panose="020F0302020204030204" pitchFamily="34" charset="0"/>
                <a:cs typeface="Calibri Light" panose="020F0302020204030204" pitchFamily="34" charset="0"/>
                <a:hlinkClick r:id="rId3"/>
              </a:rPr>
              <a:t>http://ac360.blogs.cnn.com/category/kids-on-race/</a:t>
            </a:r>
            <a:endParaRPr lang="en-US" sz="28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9297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737241"/>
            <a:ext cx="11430000" cy="334971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2800" b="1" dirty="0">
              <a:solidFill>
                <a:srgbClr val="6C2888"/>
              </a:solidFill>
              <a:latin typeface="Calibri Light" panose="020F0302020204030204" pitchFamily="34" charset="0"/>
            </a:endParaRPr>
          </a:p>
          <a:p>
            <a:pPr marL="0" indent="0" algn="ctr">
              <a:buNone/>
            </a:pPr>
            <a:endParaRPr lang="en-US" sz="2800" b="1" dirty="0">
              <a:solidFill>
                <a:srgbClr val="6C2888"/>
              </a:solidFill>
              <a:latin typeface="Calibri Light" panose="020F03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115299" y="5924064"/>
            <a:ext cx="12192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</a:rPr>
              <a:t>© J.M.K. Tycko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0" y="0"/>
            <a:ext cx="12192000" cy="571500"/>
          </a:xfrm>
          <a:prstGeom prst="rect">
            <a:avLst/>
          </a:prstGeom>
          <a:solidFill>
            <a:schemeClr val="accent2"/>
          </a:solidFill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chemeClr val="bg1"/>
                </a:solidFill>
                <a:latin typeface="Calibri Light" panose="020F0302020204030204" pitchFamily="34" charset="0"/>
              </a:rPr>
              <a:t>What have we Learned?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4619912"/>
            <a:ext cx="2665491" cy="2058450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2096" y="4619912"/>
            <a:ext cx="2665492" cy="2058451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8C331F3-0CBB-4B6D-85FB-A6F5C26C7B78}"/>
              </a:ext>
            </a:extLst>
          </p:cNvPr>
          <p:cNvSpPr txBox="1"/>
          <p:nvPr/>
        </p:nvSpPr>
        <p:spPr>
          <a:xfrm>
            <a:off x="290245" y="656990"/>
            <a:ext cx="112776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libri Light" panose="020F0302020204030204" pitchFamily="34" charset="0"/>
                <a:cs typeface="Calibri Light" panose="020F0302020204030204" pitchFamily="34" charset="0"/>
              </a:rPr>
              <a:t>Biases exist in the context of interracial peer encounters</a:t>
            </a:r>
          </a:p>
          <a:p>
            <a:endParaRPr lang="en-US" sz="32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US" sz="3200" dirty="0">
                <a:latin typeface="Calibri Light" panose="020F0302020204030204" pitchFamily="34" charset="0"/>
                <a:cs typeface="Calibri Light" panose="020F0302020204030204" pitchFamily="34" charset="0"/>
              </a:rPr>
              <a:t>Children in mixed ethnicity schools think cross-race friends more likely </a:t>
            </a:r>
          </a:p>
          <a:p>
            <a:endParaRPr lang="en-US" sz="32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US" sz="3200" dirty="0">
                <a:latin typeface="Calibri Light" panose="020F0302020204030204" pitchFamily="34" charset="0"/>
                <a:cs typeface="Calibri Light" panose="020F0302020204030204" pitchFamily="34" charset="0"/>
              </a:rPr>
              <a:t>What happens when we ask kids to evaluate social inclusion in same-race and interracial peer encounters?...</a:t>
            </a:r>
          </a:p>
        </p:txBody>
      </p:sp>
    </p:spTree>
    <p:extLst>
      <p:ext uri="{BB962C8B-B14F-4D97-AF65-F5344CB8AC3E}">
        <p14:creationId xmlns:p14="http://schemas.microsoft.com/office/powerpoint/2010/main" val="2850161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34" t="10030" r="14287" b="15492"/>
          <a:stretch/>
        </p:blipFill>
        <p:spPr bwMode="auto">
          <a:xfrm>
            <a:off x="6971786" y="939780"/>
            <a:ext cx="3185160" cy="202692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50" t="10147" r="13618" b="15503"/>
          <a:stretch/>
        </p:blipFill>
        <p:spPr bwMode="auto">
          <a:xfrm>
            <a:off x="1143000" y="872222"/>
            <a:ext cx="3210560" cy="200977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09" t="10505" r="14579" b="15858"/>
          <a:stretch/>
        </p:blipFill>
        <p:spPr bwMode="auto">
          <a:xfrm>
            <a:off x="990600" y="2975312"/>
            <a:ext cx="3302273" cy="200977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Rectangle 4"/>
          <p:cNvSpPr/>
          <p:nvPr/>
        </p:nvSpPr>
        <p:spPr>
          <a:xfrm>
            <a:off x="298959" y="5264122"/>
            <a:ext cx="1159408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How likely is it that </a:t>
            </a:r>
            <a:r>
              <a:rPr lang="en-US" sz="2800" b="1" dirty="0"/>
              <a:t>Karen</a:t>
            </a:r>
            <a:r>
              <a:rPr lang="en-US" sz="2800" dirty="0"/>
              <a:t> will ask </a:t>
            </a:r>
            <a:r>
              <a:rPr lang="en-US" sz="2800" b="1" dirty="0"/>
              <a:t>Diane</a:t>
            </a:r>
            <a:r>
              <a:rPr lang="en-US" sz="2800" dirty="0"/>
              <a:t> to sit with them?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867400" y="6174432"/>
            <a:ext cx="655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Cooley, Burkholder &amp; Killen, 2019, </a:t>
            </a:r>
            <a:r>
              <a:rPr lang="en-US" sz="24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Dev Psychology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BB18DE0-AA84-4BE8-B733-9EB52F61B493}"/>
              </a:ext>
            </a:extLst>
          </p:cNvPr>
          <p:cNvPicPr/>
          <p:nvPr/>
        </p:nvPicPr>
        <p:blipFill rotWithShape="1">
          <a:blip r:embed="rId5"/>
          <a:srcRect l="15647" t="29258" r="34295" b="16762"/>
          <a:stretch/>
        </p:blipFill>
        <p:spPr bwMode="auto">
          <a:xfrm>
            <a:off x="6934200" y="3122611"/>
            <a:ext cx="3141344" cy="191129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7D9C56A-87DA-4D55-82F6-D8780FDB025A}"/>
              </a:ext>
            </a:extLst>
          </p:cNvPr>
          <p:cNvSpPr txBox="1"/>
          <p:nvPr/>
        </p:nvSpPr>
        <p:spPr>
          <a:xfrm>
            <a:off x="643270" y="5943600"/>
            <a:ext cx="5638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N=</a:t>
            </a: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 246; 9-11 years and 12-14 years </a:t>
            </a:r>
          </a:p>
          <a:p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115 Af Am; 131 Euro-Am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FD58181-0902-4DF6-9077-F0357909B4B7}"/>
              </a:ext>
            </a:extLst>
          </p:cNvPr>
          <p:cNvSpPr txBox="1"/>
          <p:nvPr/>
        </p:nvSpPr>
        <p:spPr>
          <a:xfrm>
            <a:off x="29966" y="-41096"/>
            <a:ext cx="12192000" cy="58477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Evaluations of Same-Race and Interracial Social Inclusion and Exclusion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10CD53A-BEA2-46DA-92A3-591135A36800}"/>
              </a:ext>
            </a:extLst>
          </p:cNvPr>
          <p:cNvSpPr/>
          <p:nvPr/>
        </p:nvSpPr>
        <p:spPr>
          <a:xfrm>
            <a:off x="304800" y="636994"/>
            <a:ext cx="4876800" cy="439220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B095ADD-436E-4179-81D4-785BEE769FD5}"/>
              </a:ext>
            </a:extLst>
          </p:cNvPr>
          <p:cNvSpPr/>
          <p:nvPr/>
        </p:nvSpPr>
        <p:spPr>
          <a:xfrm>
            <a:off x="6125966" y="654104"/>
            <a:ext cx="4876800" cy="439220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5617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  <p:bldP spid="3" grpId="0" animBg="1"/>
      <p:bldP spid="1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5F6476-4C2B-4D2D-90AF-20BD090EA6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0791"/>
            <a:ext cx="10972800" cy="1143000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latin typeface="Calibri Light" panose="020F0302020204030204" pitchFamily="34" charset="0"/>
                <a:cs typeface="Calibri Light" panose="020F0302020204030204" pitchFamily="34" charset="0"/>
              </a:rPr>
              <a:t>How likely will Karen invite Diane to sit with them?</a:t>
            </a:r>
            <a:br>
              <a:rPr lang="en-US" sz="4000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US" sz="4000" dirty="0">
                <a:latin typeface="Calibri Light" panose="020F0302020204030204" pitchFamily="34" charset="0"/>
                <a:cs typeface="Calibri Light" panose="020F0302020204030204" pitchFamily="34" charset="0"/>
              </a:rPr>
              <a:t>12-14 yrs (</a:t>
            </a:r>
            <a:r>
              <a:rPr lang="en-US" sz="40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n</a:t>
            </a:r>
            <a:r>
              <a:rPr lang="en-US" sz="4000" dirty="0">
                <a:latin typeface="Calibri Light" panose="020F0302020204030204" pitchFamily="34" charset="0"/>
                <a:cs typeface="Calibri Light" panose="020F0302020204030204" pitchFamily="34" charset="0"/>
              </a:rPr>
              <a:t> = 127 out of 246)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1BEFF70C-D08B-471E-9439-5AB1A935FE2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6987022"/>
              </p:ext>
            </p:extLst>
          </p:nvPr>
        </p:nvGraphicFramePr>
        <p:xfrm>
          <a:off x="1443947" y="1143000"/>
          <a:ext cx="10078092" cy="5105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290BABE0-03E0-440C-B1BB-AA1D8C3F4A07}"/>
              </a:ext>
            </a:extLst>
          </p:cNvPr>
          <p:cNvSpPr txBox="1"/>
          <p:nvPr/>
        </p:nvSpPr>
        <p:spPr>
          <a:xfrm>
            <a:off x="164387" y="958334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Very likely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2E24FA7-2AFC-4302-B92C-D1D85588AD51}"/>
              </a:ext>
            </a:extLst>
          </p:cNvPr>
          <p:cNvSpPr txBox="1"/>
          <p:nvPr/>
        </p:nvSpPr>
        <p:spPr>
          <a:xfrm>
            <a:off x="13699" y="5225534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Very unlikely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EA879D9-5B4E-4E1C-8456-E221A0AF4F94}"/>
              </a:ext>
            </a:extLst>
          </p:cNvPr>
          <p:cNvSpPr/>
          <p:nvPr/>
        </p:nvSpPr>
        <p:spPr>
          <a:xfrm>
            <a:off x="2819400" y="1866900"/>
            <a:ext cx="838200" cy="3657600"/>
          </a:xfrm>
          <a:prstGeom prst="rec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6B28BA6-C4B7-4E68-B21F-57A41AAF09FB}"/>
              </a:ext>
            </a:extLst>
          </p:cNvPr>
          <p:cNvSpPr txBox="1"/>
          <p:nvPr/>
        </p:nvSpPr>
        <p:spPr>
          <a:xfrm>
            <a:off x="162675" y="6445354"/>
            <a:ext cx="6553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Cooley, Burkholder &amp; Killen, 2019, </a:t>
            </a:r>
            <a:r>
              <a:rPr lang="en-US" sz="16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Dev Psychology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543D744-8CF7-48D8-8603-9A755CB04274}"/>
              </a:ext>
            </a:extLst>
          </p:cNvPr>
          <p:cNvSpPr txBox="1"/>
          <p:nvPr/>
        </p:nvSpPr>
        <p:spPr>
          <a:xfrm>
            <a:off x="4929883" y="6248400"/>
            <a:ext cx="66525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Peer Composition Encounter</a:t>
            </a:r>
            <a:endParaRPr lang="en-US" sz="1600" i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1077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6" grpId="0">
        <p:bldAsOne/>
      </p:bldGraphic>
      <p:bldP spid="7" grpId="0"/>
      <p:bldP spid="8" grpId="0"/>
      <p:bldP spid="10" grpId="0" animBg="1"/>
      <p:bldP spid="11" grpId="0"/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E3B62D5-9BDC-4CAD-BB48-B3D4DF7D8161}"/>
              </a:ext>
            </a:extLst>
          </p:cNvPr>
          <p:cNvSpPr txBox="1"/>
          <p:nvPr/>
        </p:nvSpPr>
        <p:spPr>
          <a:xfrm>
            <a:off x="21404" y="-144453"/>
            <a:ext cx="12192000" cy="58477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What have We Learned So Far?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C53D84A-4DDC-4169-9131-89912AB5A3E4}"/>
              </a:ext>
            </a:extLst>
          </p:cNvPr>
          <p:cNvSpPr txBox="1"/>
          <p:nvPr/>
        </p:nvSpPr>
        <p:spPr>
          <a:xfrm>
            <a:off x="533400" y="6344857"/>
            <a:ext cx="10896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Abrams &amp; Rutland, 2008; Rutland, et al., 2010; Nesdale, 2004; Nesdale &amp; Lawton, 2011</a:t>
            </a:r>
            <a:endParaRPr lang="en-US" sz="1600" i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645E00C0-DC2B-4175-89E6-660C9311C55D}"/>
              </a:ext>
            </a:extLst>
          </p:cNvPr>
          <p:cNvSpPr txBox="1">
            <a:spLocks noChangeArrowheads="1"/>
          </p:cNvSpPr>
          <p:nvPr/>
        </p:nvSpPr>
        <p:spPr>
          <a:xfrm>
            <a:off x="457200" y="761999"/>
            <a:ext cx="10972800" cy="2667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buNone/>
            </a:pPr>
            <a:endParaRPr lang="en-US" altLang="en-US" i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8FBF601F-ADCA-49A4-9E16-30ED14FA8608}"/>
              </a:ext>
            </a:extLst>
          </p:cNvPr>
          <p:cNvSpPr txBox="1">
            <a:spLocks noChangeArrowheads="1"/>
          </p:cNvSpPr>
          <p:nvPr/>
        </p:nvSpPr>
        <p:spPr>
          <a:xfrm>
            <a:off x="304800" y="533307"/>
            <a:ext cx="10972800" cy="57913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buNone/>
            </a:pPr>
            <a:endParaRPr lang="en-US" alt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indent="0">
              <a:lnSpc>
                <a:spcPct val="80000"/>
              </a:lnSpc>
              <a:buNone/>
            </a:pPr>
            <a:r>
              <a:rPr lang="en-US" dirty="0">
                <a:solidFill>
                  <a:schemeClr val="bg1"/>
                </a:solidFill>
              </a:rPr>
              <a:t>des </a:t>
            </a:r>
            <a:endParaRPr lang="en-US" alt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indent="0">
              <a:lnSpc>
                <a:spcPct val="80000"/>
              </a:lnSpc>
              <a:buNone/>
            </a:pPr>
            <a:endParaRPr lang="en-US" alt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64223D8-6788-49BF-A45B-3B7A177295EC}"/>
              </a:ext>
            </a:extLst>
          </p:cNvPr>
          <p:cNvSpPr txBox="1"/>
          <p:nvPr/>
        </p:nvSpPr>
        <p:spPr>
          <a:xfrm>
            <a:off x="228600" y="609600"/>
            <a:ext cx="11125200" cy="6278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libri Light" panose="020F0302020204030204" pitchFamily="34" charset="0"/>
                <a:cs typeface="Calibri Light" panose="020F0302020204030204" pitchFamily="34" charset="0"/>
              </a:rPr>
              <a:t>White adolescents think it’s more likely to include another same-race peer than a different race peer….</a:t>
            </a:r>
          </a:p>
          <a:p>
            <a:endParaRPr lang="en-US" sz="32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US" sz="3200" dirty="0">
                <a:latin typeface="Calibri Light" panose="020F0302020204030204" pitchFamily="34" charset="0"/>
                <a:cs typeface="Calibri Light" panose="020F0302020204030204" pitchFamily="34" charset="0"/>
              </a:rPr>
              <a:t>…when a </a:t>
            </a:r>
            <a:r>
              <a:rPr lang="en-US" sz="3200" b="1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same-race friend discourages it</a:t>
            </a:r>
          </a:p>
          <a:p>
            <a:endParaRPr lang="en-US" sz="32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US" sz="3200" dirty="0">
                <a:latin typeface="Calibri Light" panose="020F0302020204030204" pitchFamily="34" charset="0"/>
                <a:cs typeface="Calibri Light" panose="020F0302020204030204" pitchFamily="34" charset="0"/>
              </a:rPr>
              <a:t>African-American students do not make this same distinction</a:t>
            </a:r>
          </a:p>
          <a:p>
            <a:endParaRPr lang="en-US" sz="32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US" sz="3200" dirty="0">
                <a:latin typeface="Calibri Light" panose="020F0302020204030204" pitchFamily="34" charset="0"/>
                <a:cs typeface="Calibri Light" panose="020F0302020204030204" pitchFamily="34" charset="0"/>
              </a:rPr>
              <a:t>What is it that leads to these type of preferences? </a:t>
            </a:r>
          </a:p>
          <a:p>
            <a:r>
              <a:rPr lang="en-US" sz="3200" dirty="0">
                <a:latin typeface="Calibri Light" panose="020F0302020204030204" pitchFamily="34" charset="0"/>
                <a:cs typeface="Calibri Light" panose="020F0302020204030204" pitchFamily="34" charset="0"/>
              </a:rPr>
              <a:t>			</a:t>
            </a:r>
          </a:p>
          <a:p>
            <a:r>
              <a:rPr lang="en-US" sz="3200" dirty="0">
                <a:latin typeface="Calibri Light" panose="020F0302020204030204" pitchFamily="34" charset="0"/>
                <a:cs typeface="Calibri Light" panose="020F0302020204030204" pitchFamily="34" charset="0"/>
              </a:rPr>
              <a:t>				</a:t>
            </a:r>
            <a:r>
              <a:rPr lang="en-US" sz="32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“We don’t have much in common…”</a:t>
            </a:r>
          </a:p>
          <a:p>
            <a:endParaRPr lang="en-US" sz="32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US" sz="3200" dirty="0">
                <a:latin typeface="Calibri Light" panose="020F0302020204030204" pitchFamily="34" charset="0"/>
                <a:cs typeface="Calibri Light" panose="020F0302020204030204" pitchFamily="34" charset="0"/>
              </a:rPr>
              <a:t>		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8553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roup 57"/>
          <p:cNvGrpSpPr/>
          <p:nvPr/>
        </p:nvGrpSpPr>
        <p:grpSpPr>
          <a:xfrm>
            <a:off x="6390585" y="1590414"/>
            <a:ext cx="5832065" cy="4142565"/>
            <a:chOff x="4735204" y="528961"/>
            <a:chExt cx="4523585" cy="3266486"/>
          </a:xfrm>
        </p:grpSpPr>
        <p:pic>
          <p:nvPicPr>
            <p:cNvPr id="59" name="Picture 58" descr="arab girls - final.jpg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35204" y="1491121"/>
              <a:ext cx="3227592" cy="2304326"/>
            </a:xfrm>
            <a:prstGeom prst="rect">
              <a:avLst/>
            </a:prstGeom>
          </p:spPr>
        </p:pic>
        <p:sp>
          <p:nvSpPr>
            <p:cNvPr id="61" name="TextBox 60"/>
            <p:cNvSpPr txBox="1"/>
            <p:nvPr/>
          </p:nvSpPr>
          <p:spPr>
            <a:xfrm>
              <a:off x="6138142" y="528961"/>
              <a:ext cx="2587521" cy="307777"/>
            </a:xfrm>
            <a:prstGeom prst="rect">
              <a:avLst/>
            </a:prstGeom>
            <a:solidFill>
              <a:schemeClr val="accent5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b="1" dirty="0"/>
                <a:t>This is the other group:</a:t>
              </a: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7825697" y="1283905"/>
              <a:ext cx="1433092" cy="4753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/>
                <a:t>This group likes these activities:</a:t>
              </a:r>
            </a:p>
          </p:txBody>
        </p:sp>
        <p:grpSp>
          <p:nvGrpSpPr>
            <p:cNvPr id="63" name="Group 42"/>
            <p:cNvGrpSpPr/>
            <p:nvPr/>
          </p:nvGrpSpPr>
          <p:grpSpPr>
            <a:xfrm>
              <a:off x="4907398" y="970229"/>
              <a:ext cx="4089294" cy="2821528"/>
              <a:chOff x="4735740" y="1076862"/>
              <a:chExt cx="4089294" cy="2821528"/>
            </a:xfrm>
          </p:grpSpPr>
          <p:grpSp>
            <p:nvGrpSpPr>
              <p:cNvPr id="64" name="Group 40"/>
              <p:cNvGrpSpPr/>
              <p:nvPr/>
            </p:nvGrpSpPr>
            <p:grpSpPr>
              <a:xfrm>
                <a:off x="4735740" y="1076862"/>
                <a:ext cx="2918299" cy="2821528"/>
                <a:chOff x="4735740" y="1076862"/>
                <a:chExt cx="2918299" cy="2821528"/>
              </a:xfrm>
            </p:grpSpPr>
            <p:grpSp>
              <p:nvGrpSpPr>
                <p:cNvPr id="71" name="Group 25"/>
                <p:cNvGrpSpPr/>
                <p:nvPr/>
              </p:nvGrpSpPr>
              <p:grpSpPr>
                <a:xfrm>
                  <a:off x="4735740" y="3608586"/>
                  <a:ext cx="2918299" cy="289804"/>
                  <a:chOff x="414864" y="3603652"/>
                  <a:chExt cx="4846986" cy="590141"/>
                </a:xfrm>
              </p:grpSpPr>
              <p:sp>
                <p:nvSpPr>
                  <p:cNvPr id="73" name="TextBox 72"/>
                  <p:cNvSpPr txBox="1"/>
                  <p:nvPr/>
                </p:nvSpPr>
                <p:spPr>
                  <a:xfrm>
                    <a:off x="414864" y="3621744"/>
                    <a:ext cx="1308102" cy="56406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200" dirty="0">
                        <a:latin typeface="Arial"/>
                        <a:cs typeface="Arial"/>
                      </a:rPr>
                      <a:t>Samya</a:t>
                    </a:r>
                  </a:p>
                </p:txBody>
              </p:sp>
              <p:sp>
                <p:nvSpPr>
                  <p:cNvPr id="74" name="TextBox 73"/>
                  <p:cNvSpPr txBox="1"/>
                  <p:nvPr/>
                </p:nvSpPr>
                <p:spPr>
                  <a:xfrm>
                    <a:off x="1329892" y="3629726"/>
                    <a:ext cx="1625600" cy="56406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200" dirty="0">
                        <a:latin typeface="Arial"/>
                        <a:cs typeface="Arial"/>
                      </a:rPr>
                      <a:t>Jeenan</a:t>
                    </a:r>
                  </a:p>
                </p:txBody>
              </p:sp>
              <p:sp>
                <p:nvSpPr>
                  <p:cNvPr id="75" name="TextBox 74"/>
                  <p:cNvSpPr txBox="1"/>
                  <p:nvPr/>
                </p:nvSpPr>
                <p:spPr>
                  <a:xfrm>
                    <a:off x="2666672" y="3627413"/>
                    <a:ext cx="1308102" cy="56406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200" dirty="0">
                        <a:latin typeface="Arial"/>
                        <a:cs typeface="Arial"/>
                      </a:rPr>
                      <a:t>Diyala</a:t>
                    </a:r>
                  </a:p>
                </p:txBody>
              </p:sp>
              <p:sp>
                <p:nvSpPr>
                  <p:cNvPr id="76" name="TextBox 75"/>
                  <p:cNvSpPr txBox="1"/>
                  <p:nvPr/>
                </p:nvSpPr>
                <p:spPr>
                  <a:xfrm>
                    <a:off x="3953748" y="3603652"/>
                    <a:ext cx="1308102" cy="56406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200" dirty="0">
                        <a:latin typeface="Arial"/>
                        <a:cs typeface="Arial"/>
                      </a:rPr>
                      <a:t>Reema</a:t>
                    </a:r>
                  </a:p>
                </p:txBody>
              </p:sp>
            </p:grpSp>
            <p:sp>
              <p:nvSpPr>
                <p:cNvPr id="72" name="TextBox 71"/>
                <p:cNvSpPr txBox="1"/>
                <p:nvPr/>
              </p:nvSpPr>
              <p:spPr>
                <a:xfrm>
                  <a:off x="4821162" y="1076862"/>
                  <a:ext cx="2628394" cy="525343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  <a:prstDash val="solid"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000" dirty="0"/>
                    <a:t>مجموعة أصدقاء عرب</a:t>
                  </a:r>
                  <a:endParaRPr lang="en-US" sz="3200" dirty="0"/>
                </a:p>
                <a:p>
                  <a:pPr algn="ctr"/>
                  <a:r>
                    <a:rPr lang="en-US" sz="1600" dirty="0"/>
                    <a:t>“Arab American group of friends”</a:t>
                  </a:r>
                </a:p>
              </p:txBody>
            </p:sp>
          </p:grpSp>
          <p:grpSp>
            <p:nvGrpSpPr>
              <p:cNvPr id="65" name="Group 35"/>
              <p:cNvGrpSpPr/>
              <p:nvPr/>
            </p:nvGrpSpPr>
            <p:grpSpPr>
              <a:xfrm>
                <a:off x="8121259" y="1914970"/>
                <a:ext cx="703775" cy="1466778"/>
                <a:chOff x="1143000" y="1479739"/>
                <a:chExt cx="1320800" cy="2554824"/>
              </a:xfrm>
            </p:grpSpPr>
            <p:pic>
              <p:nvPicPr>
                <p:cNvPr id="67" name="Picture 66" descr="photography3.bmp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1299948" y="1733799"/>
                  <a:ext cx="922553" cy="668472"/>
                </a:xfrm>
                <a:prstGeom prst="rect">
                  <a:avLst/>
                </a:prstGeom>
              </p:spPr>
            </p:pic>
            <p:pic>
              <p:nvPicPr>
                <p:cNvPr id="68" name="Picture 67" descr="Tennis.bmp"/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299946" y="2428793"/>
                  <a:ext cx="922555" cy="718343"/>
                </a:xfrm>
                <a:prstGeom prst="rect">
                  <a:avLst/>
                </a:prstGeom>
              </p:spPr>
            </p:pic>
            <p:pic>
              <p:nvPicPr>
                <p:cNvPr id="69" name="Picture 68" descr="Painting.bmp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299948" y="3147137"/>
                  <a:ext cx="922553" cy="766352"/>
                </a:xfrm>
                <a:prstGeom prst="rect">
                  <a:avLst/>
                </a:prstGeom>
              </p:spPr>
            </p:pic>
            <p:sp>
              <p:nvSpPr>
                <p:cNvPr id="70" name="Frame 69"/>
                <p:cNvSpPr/>
                <p:nvPr/>
              </p:nvSpPr>
              <p:spPr>
                <a:xfrm>
                  <a:off x="1143000" y="1479739"/>
                  <a:ext cx="1320800" cy="2554824"/>
                </a:xfrm>
                <a:prstGeom prst="frame">
                  <a:avLst>
                    <a:gd name="adj1" fmla="val 3326"/>
                  </a:avLst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66" name="Left Arrow 65"/>
              <p:cNvSpPr/>
              <p:nvPr/>
            </p:nvSpPr>
            <p:spPr>
              <a:xfrm>
                <a:off x="7552970" y="2456895"/>
                <a:ext cx="432680" cy="444905"/>
              </a:xfrm>
              <a:prstGeom prst="leftArrow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23" name="Group 22"/>
          <p:cNvGrpSpPr/>
          <p:nvPr/>
        </p:nvGrpSpPr>
        <p:grpSpPr>
          <a:xfrm>
            <a:off x="381000" y="914401"/>
            <a:ext cx="6066959" cy="3864360"/>
            <a:chOff x="-9343" y="909864"/>
            <a:chExt cx="4792215" cy="2989635"/>
          </a:xfrm>
        </p:grpSpPr>
        <p:grpSp>
          <p:nvGrpSpPr>
            <p:cNvPr id="24" name="Group 23"/>
            <p:cNvGrpSpPr/>
            <p:nvPr/>
          </p:nvGrpSpPr>
          <p:grpSpPr>
            <a:xfrm>
              <a:off x="-9343" y="1346421"/>
              <a:ext cx="4393012" cy="2487144"/>
              <a:chOff x="-9343" y="1289977"/>
              <a:chExt cx="4393012" cy="2487144"/>
            </a:xfrm>
          </p:grpSpPr>
          <p:pic>
            <p:nvPicPr>
              <p:cNvPr id="25" name="Picture 24" descr="amer girls - final redo.jpg"/>
              <p:cNvPicPr>
                <a:picLocks noChangeAspect="1"/>
              </p:cNvPicPr>
              <p:nvPr/>
            </p:nvPicPr>
            <p:blipFill>
              <a:blip r:embed="rId7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9343" y="1491121"/>
                <a:ext cx="3201924" cy="2286000"/>
              </a:xfrm>
              <a:prstGeom prst="rect">
                <a:avLst/>
              </a:prstGeom>
            </p:spPr>
          </p:pic>
          <p:grpSp>
            <p:nvGrpSpPr>
              <p:cNvPr id="26" name="Group 54"/>
              <p:cNvGrpSpPr/>
              <p:nvPr/>
            </p:nvGrpSpPr>
            <p:grpSpPr>
              <a:xfrm>
                <a:off x="469900" y="1289977"/>
                <a:ext cx="3913769" cy="2040288"/>
                <a:chOff x="469900" y="1255655"/>
                <a:chExt cx="3913769" cy="2040288"/>
              </a:xfrm>
            </p:grpSpPr>
            <p:sp>
              <p:nvSpPr>
                <p:cNvPr id="27" name="TextBox 26"/>
                <p:cNvSpPr txBox="1"/>
                <p:nvPr/>
              </p:nvSpPr>
              <p:spPr>
                <a:xfrm>
                  <a:off x="469900" y="1255655"/>
                  <a:ext cx="2549169" cy="285731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  <a:prstDash val="solid"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dirty="0"/>
                    <a:t>American group of friends</a:t>
                  </a:r>
                </a:p>
              </p:txBody>
            </p:sp>
            <p:grpSp>
              <p:nvGrpSpPr>
                <p:cNvPr id="28" name="Group 10"/>
                <p:cNvGrpSpPr/>
                <p:nvPr/>
              </p:nvGrpSpPr>
              <p:grpSpPr>
                <a:xfrm>
                  <a:off x="3583494" y="1829165"/>
                  <a:ext cx="800175" cy="1466778"/>
                  <a:chOff x="6591300" y="1041998"/>
                  <a:chExt cx="1320800" cy="2554824"/>
                </a:xfrm>
              </p:grpSpPr>
              <p:pic>
                <p:nvPicPr>
                  <p:cNvPr id="30" name="Picture 29" descr="Tuba.bmp"/>
                  <p:cNvPicPr>
                    <a:picLocks noChangeAspect="1"/>
                  </p:cNvPicPr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6786347" y="1268968"/>
                    <a:ext cx="922553" cy="544657"/>
                  </a:xfrm>
                  <a:prstGeom prst="rect">
                    <a:avLst/>
                  </a:prstGeom>
                </p:spPr>
              </p:pic>
              <p:pic>
                <p:nvPicPr>
                  <p:cNvPr id="31" name="Picture 30" descr="Camera2.bmp"/>
                  <p:cNvPicPr>
                    <a:picLocks noChangeAspect="1"/>
                  </p:cNvPicPr>
                  <p:nvPr/>
                </p:nvPicPr>
                <p:blipFill>
                  <a:blip r:embed="rId9"/>
                  <a:stretch>
                    <a:fillRect/>
                  </a:stretch>
                </p:blipFill>
                <p:spPr>
                  <a:xfrm>
                    <a:off x="6913347" y="1860054"/>
                    <a:ext cx="601791" cy="955836"/>
                  </a:xfrm>
                  <a:prstGeom prst="rect">
                    <a:avLst/>
                  </a:prstGeom>
                </p:spPr>
              </p:pic>
              <p:pic>
                <p:nvPicPr>
                  <p:cNvPr id="32" name="Picture 31" descr="rollerblades2.bmp"/>
                  <p:cNvPicPr>
                    <a:picLocks noChangeAspect="1"/>
                  </p:cNvPicPr>
                  <p:nvPr/>
                </p:nvPicPr>
                <p:blipFill>
                  <a:blip r:embed="rId10"/>
                  <a:stretch>
                    <a:fillRect/>
                  </a:stretch>
                </p:blipFill>
                <p:spPr>
                  <a:xfrm>
                    <a:off x="6949922" y="2638836"/>
                    <a:ext cx="565216" cy="774933"/>
                  </a:xfrm>
                  <a:prstGeom prst="rect">
                    <a:avLst/>
                  </a:prstGeom>
                </p:spPr>
              </p:pic>
              <p:sp>
                <p:nvSpPr>
                  <p:cNvPr id="33" name="Frame 32"/>
                  <p:cNvSpPr/>
                  <p:nvPr/>
                </p:nvSpPr>
                <p:spPr>
                  <a:xfrm>
                    <a:off x="6591300" y="1041998"/>
                    <a:ext cx="1320800" cy="2554824"/>
                  </a:xfrm>
                  <a:prstGeom prst="frame">
                    <a:avLst>
                      <a:gd name="adj1" fmla="val 3326"/>
                    </a:avLst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29" name="Left Arrow 28"/>
                <p:cNvSpPr/>
                <p:nvPr/>
              </p:nvSpPr>
              <p:spPr>
                <a:xfrm>
                  <a:off x="3057170" y="2345690"/>
                  <a:ext cx="432680" cy="444905"/>
                </a:xfrm>
                <a:prstGeom prst="leftArrow">
                  <a:avLst/>
                </a:prstGeom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34" name="Group 33"/>
            <p:cNvGrpSpPr/>
            <p:nvPr/>
          </p:nvGrpSpPr>
          <p:grpSpPr>
            <a:xfrm>
              <a:off x="105161" y="3615230"/>
              <a:ext cx="2997389" cy="284269"/>
              <a:chOff x="38100" y="4939660"/>
              <a:chExt cx="2997389" cy="284269"/>
            </a:xfrm>
          </p:grpSpPr>
          <p:sp>
            <p:nvSpPr>
              <p:cNvPr id="35" name="TextBox 34"/>
              <p:cNvSpPr txBox="1"/>
              <p:nvPr/>
            </p:nvSpPr>
            <p:spPr>
              <a:xfrm>
                <a:off x="38100" y="4945730"/>
                <a:ext cx="787589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>
                    <a:latin typeface="Arial"/>
                    <a:cs typeface="Arial"/>
                  </a:rPr>
                  <a:t>Diana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787778" y="4946930"/>
                <a:ext cx="787589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>
                    <a:latin typeface="Arial"/>
                    <a:cs typeface="Arial"/>
                  </a:rPr>
                  <a:t>Sandra</a:t>
                </a: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1588067" y="4946930"/>
                <a:ext cx="787589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>
                    <a:latin typeface="Arial"/>
                    <a:cs typeface="Arial"/>
                  </a:rPr>
                  <a:t>Katie</a:t>
                </a: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2247900" y="4939660"/>
                <a:ext cx="787589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>
                    <a:latin typeface="Arial"/>
                    <a:cs typeface="Arial"/>
                  </a:rPr>
                  <a:t>Angela</a:t>
                </a:r>
              </a:p>
            </p:txBody>
          </p:sp>
        </p:grpSp>
        <p:sp>
          <p:nvSpPr>
            <p:cNvPr id="39" name="TextBox 38"/>
            <p:cNvSpPr txBox="1"/>
            <p:nvPr/>
          </p:nvSpPr>
          <p:spPr>
            <a:xfrm>
              <a:off x="217130" y="909864"/>
              <a:ext cx="2097831" cy="307777"/>
            </a:xfrm>
            <a:prstGeom prst="rect">
              <a:avLst/>
            </a:prstGeom>
            <a:solidFill>
              <a:schemeClr val="accent3">
                <a:lumMod val="75000"/>
                <a:lumOff val="2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b="1" dirty="0"/>
                <a:t>This is your group: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3138905" y="1361237"/>
              <a:ext cx="1643967" cy="5000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Your group likes these activities:</a:t>
              </a:r>
            </a:p>
          </p:txBody>
        </p:sp>
      </p:grpSp>
      <p:sp>
        <p:nvSpPr>
          <p:cNvPr id="41" name="Rectangle 40"/>
          <p:cNvSpPr/>
          <p:nvPr/>
        </p:nvSpPr>
        <p:spPr>
          <a:xfrm>
            <a:off x="9432182" y="6393593"/>
            <a:ext cx="274075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© 2011 J.M.K. Tycko, Illustrator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0" y="-6180"/>
            <a:ext cx="12192000" cy="52322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“We don’t have much in common”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19760" y="6193538"/>
            <a:ext cx="64029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Hitti &amp; Killen, 2015, </a:t>
            </a:r>
            <a:r>
              <a:rPr lang="en-US" sz="24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Child Development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14785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3365285" y="3855894"/>
            <a:ext cx="2317335" cy="2553307"/>
            <a:chOff x="1042005" y="4309928"/>
            <a:chExt cx="2317335" cy="2553307"/>
          </a:xfrm>
        </p:grpSpPr>
        <p:pic>
          <p:nvPicPr>
            <p:cNvPr id="90" name="Picture 89" descr="arab girl - Layla- final redo.jpg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8164" y="4491422"/>
              <a:ext cx="760476" cy="2286000"/>
            </a:xfrm>
            <a:prstGeom prst="rect">
              <a:avLst/>
            </a:prstGeom>
          </p:spPr>
        </p:pic>
        <p:grpSp>
          <p:nvGrpSpPr>
            <p:cNvPr id="91" name="Group 72"/>
            <p:cNvGrpSpPr/>
            <p:nvPr/>
          </p:nvGrpSpPr>
          <p:grpSpPr>
            <a:xfrm>
              <a:off x="1042005" y="4309928"/>
              <a:ext cx="2317335" cy="2553307"/>
              <a:chOff x="1582171" y="3385766"/>
              <a:chExt cx="2456429" cy="2865089"/>
            </a:xfrm>
          </p:grpSpPr>
          <p:grpSp>
            <p:nvGrpSpPr>
              <p:cNvPr id="92" name="Group 58"/>
              <p:cNvGrpSpPr/>
              <p:nvPr/>
            </p:nvGrpSpPr>
            <p:grpSpPr>
              <a:xfrm>
                <a:off x="1582171" y="3385766"/>
                <a:ext cx="1444751" cy="2865089"/>
                <a:chOff x="1582171" y="3385766"/>
                <a:chExt cx="1444751" cy="2865089"/>
              </a:xfrm>
            </p:grpSpPr>
            <p:sp>
              <p:nvSpPr>
                <p:cNvPr id="98" name="TextBox 97"/>
                <p:cNvSpPr txBox="1"/>
                <p:nvPr/>
              </p:nvSpPr>
              <p:spPr>
                <a:xfrm>
                  <a:off x="1582171" y="3385766"/>
                  <a:ext cx="1444751" cy="310824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  <a:prstDash val="solid"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200" dirty="0">
                      <a:latin typeface="Arial"/>
                      <a:cs typeface="Arial"/>
                    </a:rPr>
                    <a:t>Arab American</a:t>
                  </a:r>
                </a:p>
              </p:txBody>
            </p:sp>
            <p:sp>
              <p:nvSpPr>
                <p:cNvPr id="99" name="TextBox 98"/>
                <p:cNvSpPr txBox="1"/>
                <p:nvPr/>
              </p:nvSpPr>
              <p:spPr>
                <a:xfrm>
                  <a:off x="1739952" y="5940033"/>
                  <a:ext cx="1141415" cy="31082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200" dirty="0">
                      <a:latin typeface="Arial"/>
                      <a:cs typeface="Arial"/>
                    </a:rPr>
                    <a:t>Layla</a:t>
                  </a:r>
                </a:p>
              </p:txBody>
            </p:sp>
          </p:grpSp>
          <p:pic>
            <p:nvPicPr>
              <p:cNvPr id="93" name="Picture 92" descr="Tuba.bmp"/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3363161" y="4250558"/>
                <a:ext cx="553521" cy="298031"/>
              </a:xfrm>
              <a:prstGeom prst="rect">
                <a:avLst/>
              </a:prstGeom>
            </p:spPr>
          </p:pic>
          <p:pic>
            <p:nvPicPr>
              <p:cNvPr id="94" name="Picture 93" descr="Camera2.bmp"/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3439360" y="4573994"/>
                <a:ext cx="361068" cy="523024"/>
              </a:xfrm>
              <a:prstGeom prst="rect">
                <a:avLst/>
              </a:prstGeom>
            </p:spPr>
          </p:pic>
          <p:pic>
            <p:nvPicPr>
              <p:cNvPr id="95" name="Picture 94" descr="rollerblades2.bmp"/>
              <p:cNvPicPr>
                <a:picLocks noChangeAspect="1"/>
              </p:cNvPicPr>
              <p:nvPr/>
            </p:nvPicPr>
            <p:blipFill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3461304" y="5000136"/>
                <a:ext cx="339123" cy="424036"/>
              </a:xfrm>
              <a:prstGeom prst="rect">
                <a:avLst/>
              </a:prstGeom>
            </p:spPr>
          </p:pic>
          <p:sp>
            <p:nvSpPr>
              <p:cNvPr id="96" name="Frame 95"/>
              <p:cNvSpPr/>
              <p:nvPr/>
            </p:nvSpPr>
            <p:spPr>
              <a:xfrm>
                <a:off x="3246135" y="4126362"/>
                <a:ext cx="792465" cy="1397974"/>
              </a:xfrm>
              <a:prstGeom prst="frame">
                <a:avLst>
                  <a:gd name="adj1" fmla="val 3326"/>
                </a:avLst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97" name="Left Arrow 96"/>
              <p:cNvSpPr/>
              <p:nvPr/>
            </p:nvSpPr>
            <p:spPr>
              <a:xfrm>
                <a:off x="2724883" y="4618658"/>
                <a:ext cx="428511" cy="424035"/>
              </a:xfrm>
              <a:prstGeom prst="leftArrow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45" name="Group 44"/>
          <p:cNvGrpSpPr/>
          <p:nvPr/>
        </p:nvGrpSpPr>
        <p:grpSpPr>
          <a:xfrm>
            <a:off x="371431" y="853101"/>
            <a:ext cx="4393012" cy="2553078"/>
            <a:chOff x="-9343" y="1346421"/>
            <a:chExt cx="4393012" cy="2553078"/>
          </a:xfrm>
        </p:grpSpPr>
        <p:grpSp>
          <p:nvGrpSpPr>
            <p:cNvPr id="46" name="Group 45"/>
            <p:cNvGrpSpPr/>
            <p:nvPr/>
          </p:nvGrpSpPr>
          <p:grpSpPr>
            <a:xfrm>
              <a:off x="-9343" y="1346421"/>
              <a:ext cx="4393012" cy="2487144"/>
              <a:chOff x="-9343" y="1289977"/>
              <a:chExt cx="4393012" cy="2487144"/>
            </a:xfrm>
          </p:grpSpPr>
          <p:pic>
            <p:nvPicPr>
              <p:cNvPr id="54" name="Picture 53" descr="amer girls - final redo.jpg"/>
              <p:cNvPicPr>
                <a:picLocks noChangeAspect="1"/>
              </p:cNvPicPr>
              <p:nvPr/>
            </p:nvPicPr>
            <p:blipFill>
              <a:blip r:embed="rId7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9343" y="1491121"/>
                <a:ext cx="3201924" cy="2286000"/>
              </a:xfrm>
              <a:prstGeom prst="rect">
                <a:avLst/>
              </a:prstGeom>
            </p:spPr>
          </p:pic>
          <p:grpSp>
            <p:nvGrpSpPr>
              <p:cNvPr id="55" name="Group 54"/>
              <p:cNvGrpSpPr/>
              <p:nvPr/>
            </p:nvGrpSpPr>
            <p:grpSpPr>
              <a:xfrm>
                <a:off x="469900" y="1289977"/>
                <a:ext cx="3913769" cy="2040288"/>
                <a:chOff x="469900" y="1255655"/>
                <a:chExt cx="3913769" cy="2040288"/>
              </a:xfrm>
            </p:grpSpPr>
            <p:sp>
              <p:nvSpPr>
                <p:cNvPr id="56" name="TextBox 55"/>
                <p:cNvSpPr txBox="1"/>
                <p:nvPr/>
              </p:nvSpPr>
              <p:spPr>
                <a:xfrm>
                  <a:off x="469900" y="1255655"/>
                  <a:ext cx="2549169" cy="307777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  <a:prstDash val="solid"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400" dirty="0"/>
                    <a:t>American group of friends</a:t>
                  </a:r>
                </a:p>
              </p:txBody>
            </p:sp>
            <p:grpSp>
              <p:nvGrpSpPr>
                <p:cNvPr id="57" name="Group 10"/>
                <p:cNvGrpSpPr/>
                <p:nvPr/>
              </p:nvGrpSpPr>
              <p:grpSpPr>
                <a:xfrm>
                  <a:off x="3583494" y="1829165"/>
                  <a:ext cx="800175" cy="1466778"/>
                  <a:chOff x="6591300" y="1041998"/>
                  <a:chExt cx="1320800" cy="2554825"/>
                </a:xfrm>
              </p:grpSpPr>
              <p:pic>
                <p:nvPicPr>
                  <p:cNvPr id="59" name="Picture 58" descr="Tuba.bmp"/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6786347" y="1268968"/>
                    <a:ext cx="922553" cy="544657"/>
                  </a:xfrm>
                  <a:prstGeom prst="rect">
                    <a:avLst/>
                  </a:prstGeom>
                </p:spPr>
              </p:pic>
              <p:pic>
                <p:nvPicPr>
                  <p:cNvPr id="60" name="Picture 59" descr="Camera2.bmp"/>
                  <p:cNvPicPr>
                    <a:picLocks noChangeAspect="1"/>
                  </p:cNvPicPr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>
                    <a:off x="6913347" y="1860054"/>
                    <a:ext cx="601791" cy="955836"/>
                  </a:xfrm>
                  <a:prstGeom prst="rect">
                    <a:avLst/>
                  </a:prstGeom>
                </p:spPr>
              </p:pic>
              <p:pic>
                <p:nvPicPr>
                  <p:cNvPr id="61" name="Picture 60" descr="rollerblades2.bmp"/>
                  <p:cNvPicPr>
                    <a:picLocks noChangeAspect="1"/>
                  </p:cNvPicPr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6949922" y="2638836"/>
                    <a:ext cx="565216" cy="774933"/>
                  </a:xfrm>
                  <a:prstGeom prst="rect">
                    <a:avLst/>
                  </a:prstGeom>
                </p:spPr>
              </p:pic>
              <p:sp>
                <p:nvSpPr>
                  <p:cNvPr id="62" name="Frame 61"/>
                  <p:cNvSpPr/>
                  <p:nvPr/>
                </p:nvSpPr>
                <p:spPr>
                  <a:xfrm>
                    <a:off x="6591300" y="1041998"/>
                    <a:ext cx="1320800" cy="2554825"/>
                  </a:xfrm>
                  <a:prstGeom prst="frame">
                    <a:avLst>
                      <a:gd name="adj1" fmla="val 3326"/>
                    </a:avLst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58" name="Left Arrow 57"/>
                <p:cNvSpPr/>
                <p:nvPr/>
              </p:nvSpPr>
              <p:spPr>
                <a:xfrm>
                  <a:off x="3057170" y="2345690"/>
                  <a:ext cx="432680" cy="444905"/>
                </a:xfrm>
                <a:prstGeom prst="leftArrow">
                  <a:avLst/>
                </a:prstGeom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47" name="Group 46"/>
            <p:cNvGrpSpPr/>
            <p:nvPr/>
          </p:nvGrpSpPr>
          <p:grpSpPr>
            <a:xfrm>
              <a:off x="105161" y="3615230"/>
              <a:ext cx="2997389" cy="284269"/>
              <a:chOff x="38100" y="4939660"/>
              <a:chExt cx="2997389" cy="284269"/>
            </a:xfrm>
          </p:grpSpPr>
          <p:sp>
            <p:nvSpPr>
              <p:cNvPr id="50" name="TextBox 49"/>
              <p:cNvSpPr txBox="1"/>
              <p:nvPr/>
            </p:nvSpPr>
            <p:spPr>
              <a:xfrm>
                <a:off x="38100" y="4945730"/>
                <a:ext cx="787589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>
                    <a:latin typeface="Arial"/>
                    <a:cs typeface="Arial"/>
                  </a:rPr>
                  <a:t>Diana</a:t>
                </a:r>
              </a:p>
            </p:txBody>
          </p:sp>
          <p:sp>
            <p:nvSpPr>
              <p:cNvPr id="51" name="TextBox 50"/>
              <p:cNvSpPr txBox="1"/>
              <p:nvPr/>
            </p:nvSpPr>
            <p:spPr>
              <a:xfrm>
                <a:off x="787778" y="4946930"/>
                <a:ext cx="787589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>
                    <a:latin typeface="Arial"/>
                    <a:cs typeface="Arial"/>
                  </a:rPr>
                  <a:t>Sandra</a:t>
                </a:r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1588067" y="4946930"/>
                <a:ext cx="787589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>
                    <a:latin typeface="Arial"/>
                    <a:cs typeface="Arial"/>
                  </a:rPr>
                  <a:t>Katie</a:t>
                </a:r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2247900" y="4939660"/>
                <a:ext cx="787589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>
                    <a:latin typeface="Arial"/>
                    <a:cs typeface="Arial"/>
                  </a:rPr>
                  <a:t>Angela</a:t>
                </a:r>
              </a:p>
            </p:txBody>
          </p:sp>
        </p:grpSp>
      </p:grpSp>
      <p:sp>
        <p:nvSpPr>
          <p:cNvPr id="64" name="TextBox 63"/>
          <p:cNvSpPr txBox="1"/>
          <p:nvPr/>
        </p:nvSpPr>
        <p:spPr>
          <a:xfrm>
            <a:off x="4986633" y="705590"/>
            <a:ext cx="2514702" cy="15696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How likely to include?</a:t>
            </a:r>
          </a:p>
          <a:p>
            <a:pPr algn="ctr"/>
            <a:r>
              <a:rPr lang="en-US" sz="24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Target 1</a:t>
            </a:r>
          </a:p>
          <a:p>
            <a:pPr algn="ctr"/>
            <a:r>
              <a:rPr lang="en-US" sz="24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Target 2</a:t>
            </a:r>
          </a:p>
        </p:txBody>
      </p:sp>
      <p:grpSp>
        <p:nvGrpSpPr>
          <p:cNvPr id="67" name="Group 66"/>
          <p:cNvGrpSpPr/>
          <p:nvPr/>
        </p:nvGrpSpPr>
        <p:grpSpPr>
          <a:xfrm>
            <a:off x="7741825" y="841627"/>
            <a:ext cx="4261488" cy="2756310"/>
            <a:chOff x="4735204" y="1039137"/>
            <a:chExt cx="4261488" cy="2756310"/>
          </a:xfrm>
        </p:grpSpPr>
        <p:pic>
          <p:nvPicPr>
            <p:cNvPr id="68" name="Picture 67" descr="arab girls - final.jpg"/>
            <p:cNvPicPr>
              <a:picLocks noChangeAspect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35204" y="1491121"/>
              <a:ext cx="3227592" cy="2304326"/>
            </a:xfrm>
            <a:prstGeom prst="rect">
              <a:avLst/>
            </a:prstGeom>
          </p:spPr>
        </p:pic>
        <p:grpSp>
          <p:nvGrpSpPr>
            <p:cNvPr id="71" name="Group 42"/>
            <p:cNvGrpSpPr/>
            <p:nvPr/>
          </p:nvGrpSpPr>
          <p:grpSpPr>
            <a:xfrm>
              <a:off x="4907398" y="1039137"/>
              <a:ext cx="4089294" cy="2752620"/>
              <a:chOff x="4735740" y="1145770"/>
              <a:chExt cx="4089294" cy="2752620"/>
            </a:xfrm>
          </p:grpSpPr>
          <p:grpSp>
            <p:nvGrpSpPr>
              <p:cNvPr id="72" name="Group 40"/>
              <p:cNvGrpSpPr/>
              <p:nvPr/>
            </p:nvGrpSpPr>
            <p:grpSpPr>
              <a:xfrm>
                <a:off x="4735740" y="1145770"/>
                <a:ext cx="2918299" cy="2752620"/>
                <a:chOff x="4735740" y="1145770"/>
                <a:chExt cx="2918299" cy="2752620"/>
              </a:xfrm>
            </p:grpSpPr>
            <p:grpSp>
              <p:nvGrpSpPr>
                <p:cNvPr id="117" name="Group 25"/>
                <p:cNvGrpSpPr/>
                <p:nvPr/>
              </p:nvGrpSpPr>
              <p:grpSpPr>
                <a:xfrm>
                  <a:off x="4735740" y="3608586"/>
                  <a:ext cx="2918299" cy="289804"/>
                  <a:chOff x="414864" y="3603652"/>
                  <a:chExt cx="4846986" cy="590141"/>
                </a:xfrm>
              </p:grpSpPr>
              <p:sp>
                <p:nvSpPr>
                  <p:cNvPr id="119" name="TextBox 118"/>
                  <p:cNvSpPr txBox="1"/>
                  <p:nvPr/>
                </p:nvSpPr>
                <p:spPr>
                  <a:xfrm>
                    <a:off x="414864" y="3621744"/>
                    <a:ext cx="1308102" cy="56406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200" dirty="0">
                        <a:latin typeface="Arial"/>
                        <a:cs typeface="Arial"/>
                      </a:rPr>
                      <a:t>Samya</a:t>
                    </a:r>
                  </a:p>
                </p:txBody>
              </p:sp>
              <p:sp>
                <p:nvSpPr>
                  <p:cNvPr id="120" name="TextBox 119"/>
                  <p:cNvSpPr txBox="1"/>
                  <p:nvPr/>
                </p:nvSpPr>
                <p:spPr>
                  <a:xfrm>
                    <a:off x="1329892" y="3629726"/>
                    <a:ext cx="1625600" cy="56406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200" dirty="0">
                        <a:latin typeface="Arial"/>
                        <a:cs typeface="Arial"/>
                      </a:rPr>
                      <a:t>Jeenan</a:t>
                    </a:r>
                  </a:p>
                </p:txBody>
              </p:sp>
              <p:sp>
                <p:nvSpPr>
                  <p:cNvPr id="121" name="TextBox 120"/>
                  <p:cNvSpPr txBox="1"/>
                  <p:nvPr/>
                </p:nvSpPr>
                <p:spPr>
                  <a:xfrm>
                    <a:off x="2666672" y="3627413"/>
                    <a:ext cx="1308102" cy="56406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200" dirty="0">
                        <a:latin typeface="Arial"/>
                        <a:cs typeface="Arial"/>
                      </a:rPr>
                      <a:t>Diyala</a:t>
                    </a:r>
                  </a:p>
                </p:txBody>
              </p:sp>
              <p:sp>
                <p:nvSpPr>
                  <p:cNvPr id="122" name="TextBox 121"/>
                  <p:cNvSpPr txBox="1"/>
                  <p:nvPr/>
                </p:nvSpPr>
                <p:spPr>
                  <a:xfrm>
                    <a:off x="3953748" y="3603652"/>
                    <a:ext cx="1308102" cy="56406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200" dirty="0">
                        <a:latin typeface="Arial"/>
                        <a:cs typeface="Arial"/>
                      </a:rPr>
                      <a:t>Reema</a:t>
                    </a:r>
                  </a:p>
                </p:txBody>
              </p:sp>
            </p:grpSp>
            <p:sp>
              <p:nvSpPr>
                <p:cNvPr id="118" name="TextBox 117"/>
                <p:cNvSpPr txBox="1"/>
                <p:nvPr/>
              </p:nvSpPr>
              <p:spPr>
                <a:xfrm>
                  <a:off x="4908839" y="1145770"/>
                  <a:ext cx="2540717" cy="507831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  <a:prstDash val="solid"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600" dirty="0"/>
                    <a:t>مجموعة أصدقاء عرب</a:t>
                  </a:r>
                </a:p>
                <a:p>
                  <a:pPr algn="ctr"/>
                  <a:r>
                    <a:rPr lang="en-US" sz="1100" dirty="0"/>
                    <a:t>“Arab American group of friends”</a:t>
                  </a:r>
                </a:p>
              </p:txBody>
            </p:sp>
          </p:grpSp>
          <p:grpSp>
            <p:nvGrpSpPr>
              <p:cNvPr id="73" name="Group 35"/>
              <p:cNvGrpSpPr/>
              <p:nvPr/>
            </p:nvGrpSpPr>
            <p:grpSpPr>
              <a:xfrm>
                <a:off x="8121259" y="1914970"/>
                <a:ext cx="703775" cy="1466778"/>
                <a:chOff x="1143000" y="1479739"/>
                <a:chExt cx="1320800" cy="2554824"/>
              </a:xfrm>
            </p:grpSpPr>
            <p:pic>
              <p:nvPicPr>
                <p:cNvPr id="75" name="Picture 74" descr="photography3.bmp"/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299948" y="1733799"/>
                  <a:ext cx="922553" cy="668472"/>
                </a:xfrm>
                <a:prstGeom prst="rect">
                  <a:avLst/>
                </a:prstGeom>
              </p:spPr>
            </p:pic>
            <p:pic>
              <p:nvPicPr>
                <p:cNvPr id="76" name="Picture 75" descr="Tennis.bmp"/>
                <p:cNvPicPr>
                  <a:picLocks noChangeAspect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299946" y="2428793"/>
                  <a:ext cx="922555" cy="718343"/>
                </a:xfrm>
                <a:prstGeom prst="rect">
                  <a:avLst/>
                </a:prstGeom>
              </p:spPr>
            </p:pic>
            <p:pic>
              <p:nvPicPr>
                <p:cNvPr id="77" name="Picture 76" descr="Painting.bmp"/>
                <p:cNvPicPr>
                  <a:picLocks noChangeAspect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1299948" y="3147137"/>
                  <a:ext cx="922553" cy="766352"/>
                </a:xfrm>
                <a:prstGeom prst="rect">
                  <a:avLst/>
                </a:prstGeom>
              </p:spPr>
            </p:pic>
            <p:sp>
              <p:nvSpPr>
                <p:cNvPr id="116" name="Frame 115"/>
                <p:cNvSpPr/>
                <p:nvPr/>
              </p:nvSpPr>
              <p:spPr>
                <a:xfrm>
                  <a:off x="1143000" y="1479739"/>
                  <a:ext cx="1320800" cy="2554824"/>
                </a:xfrm>
                <a:prstGeom prst="frame">
                  <a:avLst>
                    <a:gd name="adj1" fmla="val 3326"/>
                  </a:avLst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74" name="Left Arrow 73"/>
              <p:cNvSpPr/>
              <p:nvPr/>
            </p:nvSpPr>
            <p:spPr>
              <a:xfrm>
                <a:off x="7552970" y="2456895"/>
                <a:ext cx="432680" cy="444905"/>
              </a:xfrm>
              <a:prstGeom prst="leftArrow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123" name="Group 122"/>
          <p:cNvGrpSpPr/>
          <p:nvPr/>
        </p:nvGrpSpPr>
        <p:grpSpPr>
          <a:xfrm>
            <a:off x="6577519" y="3906231"/>
            <a:ext cx="2026425" cy="2478359"/>
            <a:chOff x="1265747" y="4569908"/>
            <a:chExt cx="2026425" cy="2478359"/>
          </a:xfrm>
        </p:grpSpPr>
        <p:pic>
          <p:nvPicPr>
            <p:cNvPr id="124" name="Picture 123" descr="amer girl - hannah - final.jpg"/>
            <p:cNvPicPr>
              <a:picLocks noChangeAspect="1"/>
            </p:cNvPicPr>
            <p:nvPr/>
          </p:nvPicPr>
          <p:blipFill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4927" y="4743941"/>
              <a:ext cx="758891" cy="2304326"/>
            </a:xfrm>
            <a:prstGeom prst="rect">
              <a:avLst/>
            </a:prstGeom>
          </p:spPr>
        </p:pic>
        <p:grpSp>
          <p:nvGrpSpPr>
            <p:cNvPr id="125" name="Group 31"/>
            <p:cNvGrpSpPr/>
            <p:nvPr/>
          </p:nvGrpSpPr>
          <p:grpSpPr>
            <a:xfrm>
              <a:off x="1265747" y="4569908"/>
              <a:ext cx="2026425" cy="2471891"/>
              <a:chOff x="205608" y="3088310"/>
              <a:chExt cx="2058064" cy="2630502"/>
            </a:xfrm>
          </p:grpSpPr>
          <p:sp>
            <p:nvSpPr>
              <p:cNvPr id="126" name="TextBox 125"/>
              <p:cNvSpPr txBox="1"/>
              <p:nvPr/>
            </p:nvSpPr>
            <p:spPr>
              <a:xfrm>
                <a:off x="248678" y="5424039"/>
                <a:ext cx="797596" cy="2947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>
                    <a:latin typeface="Arial"/>
                    <a:cs typeface="Arial"/>
                  </a:rPr>
                  <a:t>Hannah</a:t>
                </a:r>
              </a:p>
            </p:txBody>
          </p:sp>
          <p:sp>
            <p:nvSpPr>
              <p:cNvPr id="127" name="TextBox 126"/>
              <p:cNvSpPr txBox="1"/>
              <p:nvPr/>
            </p:nvSpPr>
            <p:spPr>
              <a:xfrm>
                <a:off x="205608" y="3088310"/>
                <a:ext cx="899292" cy="29477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  <a:prstDash val="solid"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/>
                  <a:t>American</a:t>
                </a:r>
              </a:p>
            </p:txBody>
          </p:sp>
          <p:sp>
            <p:nvSpPr>
              <p:cNvPr id="128" name="Left Arrow 127"/>
              <p:cNvSpPr/>
              <p:nvPr/>
            </p:nvSpPr>
            <p:spPr>
              <a:xfrm>
                <a:off x="966683" y="4178300"/>
                <a:ext cx="432680" cy="444905"/>
              </a:xfrm>
              <a:prstGeom prst="leftArrow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129" name="Group 30"/>
              <p:cNvGrpSpPr/>
              <p:nvPr/>
            </p:nvGrpSpPr>
            <p:grpSpPr>
              <a:xfrm>
                <a:off x="1559895" y="3710237"/>
                <a:ext cx="703777" cy="1466777"/>
                <a:chOff x="3943650" y="3231392"/>
                <a:chExt cx="703777" cy="1466777"/>
              </a:xfrm>
            </p:grpSpPr>
            <p:pic>
              <p:nvPicPr>
                <p:cNvPr id="130" name="Picture 129" descr="photography3.bmp"/>
                <p:cNvPicPr>
                  <a:picLocks noChangeAspect="1"/>
                </p:cNvPicPr>
                <p:nvPr/>
              </p:nvPicPr>
              <p:blipFill>
                <a:blip r:embed="rId9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4027278" y="3377253"/>
                  <a:ext cx="491574" cy="383784"/>
                </a:xfrm>
                <a:prstGeom prst="rect">
                  <a:avLst/>
                </a:prstGeom>
              </p:spPr>
            </p:pic>
            <p:pic>
              <p:nvPicPr>
                <p:cNvPr id="131" name="Picture 130" descr="Tennis.bmp"/>
                <p:cNvPicPr>
                  <a:picLocks noChangeAspect="1"/>
                </p:cNvPicPr>
                <p:nvPr/>
              </p:nvPicPr>
              <p:blipFill>
                <a:blip r:embed="rId10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4027277" y="3776263"/>
                  <a:ext cx="491575" cy="412415"/>
                </a:xfrm>
                <a:prstGeom prst="rect">
                  <a:avLst/>
                </a:prstGeom>
              </p:spPr>
            </p:pic>
            <p:pic>
              <p:nvPicPr>
                <p:cNvPr id="133" name="Picture 132" descr="Painting.bmp"/>
                <p:cNvPicPr>
                  <a:picLocks noChangeAspect="1"/>
                </p:cNvPicPr>
                <p:nvPr/>
              </p:nvPicPr>
              <p:blipFill>
                <a:blip r:embed="rId11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4027278" y="4188679"/>
                  <a:ext cx="491574" cy="439979"/>
                </a:xfrm>
                <a:prstGeom prst="rect">
                  <a:avLst/>
                </a:prstGeom>
              </p:spPr>
            </p:pic>
            <p:sp>
              <p:nvSpPr>
                <p:cNvPr id="134" name="Frame 133"/>
                <p:cNvSpPr/>
                <p:nvPr/>
              </p:nvSpPr>
              <p:spPr>
                <a:xfrm>
                  <a:off x="3943650" y="3231392"/>
                  <a:ext cx="703777" cy="1466777"/>
                </a:xfrm>
                <a:prstGeom prst="frame">
                  <a:avLst>
                    <a:gd name="adj1" fmla="val 3326"/>
                  </a:avLst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</p:grpSp>
        </p:grpSp>
      </p:grpSp>
      <p:sp>
        <p:nvSpPr>
          <p:cNvPr id="100" name="Rectangle 99"/>
          <p:cNvSpPr/>
          <p:nvPr/>
        </p:nvSpPr>
        <p:spPr>
          <a:xfrm>
            <a:off x="8603944" y="6471830"/>
            <a:ext cx="196720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/>
              <a:t>© 2011 J.M.K. Tycko, Illustrator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0" y="-6180"/>
            <a:ext cx="12192000" cy="52322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Pitting Cultural Membership with Shared Interests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2824D541-BA2A-4843-BA7D-DA2CCB43E2FF}"/>
              </a:ext>
            </a:extLst>
          </p:cNvPr>
          <p:cNvSpPr txBox="1"/>
          <p:nvPr/>
        </p:nvSpPr>
        <p:spPr>
          <a:xfrm>
            <a:off x="2465101" y="6457613"/>
            <a:ext cx="47593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Hitti &amp; Killen, 2015, </a:t>
            </a:r>
            <a:r>
              <a:rPr lang="en-US" sz="16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Child Development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896335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  <p:bldP spid="6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Chart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96991646"/>
              </p:ext>
            </p:extLst>
          </p:nvPr>
        </p:nvGraphicFramePr>
        <p:xfrm>
          <a:off x="1752601" y="609601"/>
          <a:ext cx="8703324" cy="57878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12401" y="1326561"/>
            <a:ext cx="1514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Really Likely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5264975"/>
            <a:ext cx="1999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Really Not </a:t>
            </a:r>
          </a:p>
          <a:p>
            <a:pPr algn="ctr"/>
            <a:r>
              <a:rPr lang="en-US" dirty="0"/>
              <a:t>Likely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072886" y="2565519"/>
            <a:ext cx="791999" cy="409629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dirty="0"/>
              <a:t>*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659452" y="2367776"/>
            <a:ext cx="791974" cy="409616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dirty="0"/>
              <a:t>***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907542" y="2224318"/>
            <a:ext cx="791974" cy="409616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dirty="0"/>
              <a:t>***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203497" y="2565519"/>
            <a:ext cx="791999" cy="409629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dirty="0"/>
              <a:t>*</a:t>
            </a:r>
          </a:p>
        </p:txBody>
      </p:sp>
      <p:sp>
        <p:nvSpPr>
          <p:cNvPr id="2" name="Rectangle 1"/>
          <p:cNvSpPr/>
          <p:nvPr/>
        </p:nvSpPr>
        <p:spPr>
          <a:xfrm>
            <a:off x="6113000" y="1688490"/>
            <a:ext cx="4375848" cy="478005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2" name="Group 31"/>
          <p:cNvGrpSpPr/>
          <p:nvPr/>
        </p:nvGrpSpPr>
        <p:grpSpPr>
          <a:xfrm>
            <a:off x="9699625" y="3407261"/>
            <a:ext cx="1658898" cy="2612539"/>
            <a:chOff x="1265747" y="4569908"/>
            <a:chExt cx="1458318" cy="2478359"/>
          </a:xfrm>
        </p:grpSpPr>
        <p:pic>
          <p:nvPicPr>
            <p:cNvPr id="33" name="Picture 32" descr="amer girl - hannah - final.jpg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4927" y="4743941"/>
              <a:ext cx="758891" cy="2304326"/>
            </a:xfrm>
            <a:prstGeom prst="rect">
              <a:avLst/>
            </a:prstGeom>
          </p:spPr>
        </p:pic>
        <p:grpSp>
          <p:nvGrpSpPr>
            <p:cNvPr id="34" name="Group 31"/>
            <p:cNvGrpSpPr/>
            <p:nvPr/>
          </p:nvGrpSpPr>
          <p:grpSpPr>
            <a:xfrm>
              <a:off x="1265747" y="4569908"/>
              <a:ext cx="1458318" cy="2471891"/>
              <a:chOff x="205608" y="3088310"/>
              <a:chExt cx="1481084" cy="2630502"/>
            </a:xfrm>
          </p:grpSpPr>
          <p:sp>
            <p:nvSpPr>
              <p:cNvPr id="35" name="TextBox 34"/>
              <p:cNvSpPr txBox="1"/>
              <p:nvPr/>
            </p:nvSpPr>
            <p:spPr>
              <a:xfrm>
                <a:off x="248678" y="5424039"/>
                <a:ext cx="797596" cy="2947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>
                    <a:latin typeface="Arial"/>
                    <a:cs typeface="Arial"/>
                  </a:rPr>
                  <a:t>Hannah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205608" y="3088310"/>
                <a:ext cx="899292" cy="29477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  <a:prstDash val="solid"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/>
                  <a:t>American</a:t>
                </a:r>
              </a:p>
            </p:txBody>
          </p:sp>
          <p:grpSp>
            <p:nvGrpSpPr>
              <p:cNvPr id="38" name="Group 30"/>
              <p:cNvGrpSpPr/>
              <p:nvPr/>
            </p:nvGrpSpPr>
            <p:grpSpPr>
              <a:xfrm>
                <a:off x="982915" y="3710237"/>
                <a:ext cx="703777" cy="1466777"/>
                <a:chOff x="3366670" y="3231392"/>
                <a:chExt cx="703777" cy="1466777"/>
              </a:xfrm>
            </p:grpSpPr>
            <p:pic>
              <p:nvPicPr>
                <p:cNvPr id="39" name="Picture 38" descr="photography3.bmp"/>
                <p:cNvPicPr>
                  <a:picLocks noChangeAspect="1"/>
                </p:cNvPicPr>
                <p:nvPr/>
              </p:nvPicPr>
              <p:blipFill>
                <a:blip r:embed="rId5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3535152" y="3377253"/>
                  <a:ext cx="491574" cy="383784"/>
                </a:xfrm>
                <a:prstGeom prst="rect">
                  <a:avLst/>
                </a:prstGeom>
              </p:spPr>
            </p:pic>
            <p:pic>
              <p:nvPicPr>
                <p:cNvPr id="40" name="Picture 39" descr="Tennis.bmp"/>
                <p:cNvPicPr>
                  <a:picLocks noChangeAspect="1"/>
                </p:cNvPicPr>
                <p:nvPr/>
              </p:nvPicPr>
              <p:blipFill>
                <a:blip r:embed="rId6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3535151" y="3776263"/>
                  <a:ext cx="491576" cy="412415"/>
                </a:xfrm>
                <a:prstGeom prst="rect">
                  <a:avLst/>
                </a:prstGeom>
              </p:spPr>
            </p:pic>
            <p:pic>
              <p:nvPicPr>
                <p:cNvPr id="41" name="Picture 40" descr="Painting.bmp"/>
                <p:cNvPicPr>
                  <a:picLocks noChangeAspect="1"/>
                </p:cNvPicPr>
                <p:nvPr/>
              </p:nvPicPr>
              <p:blipFill>
                <a:blip r:embed="rId7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3535152" y="4188679"/>
                  <a:ext cx="491574" cy="439979"/>
                </a:xfrm>
                <a:prstGeom prst="rect">
                  <a:avLst/>
                </a:prstGeom>
              </p:spPr>
            </p:pic>
            <p:sp>
              <p:nvSpPr>
                <p:cNvPr id="42" name="Frame 41"/>
                <p:cNvSpPr/>
                <p:nvPr/>
              </p:nvSpPr>
              <p:spPr>
                <a:xfrm>
                  <a:off x="3366670" y="3231392"/>
                  <a:ext cx="703777" cy="1466777"/>
                </a:xfrm>
                <a:prstGeom prst="frame">
                  <a:avLst>
                    <a:gd name="adj1" fmla="val 3326"/>
                  </a:avLst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</p:grpSp>
        </p:grpSp>
      </p:grpSp>
      <p:sp>
        <p:nvSpPr>
          <p:cNvPr id="37" name="TextBox 36"/>
          <p:cNvSpPr txBox="1"/>
          <p:nvPr/>
        </p:nvSpPr>
        <p:spPr>
          <a:xfrm>
            <a:off x="76200" y="15305"/>
            <a:ext cx="12115800" cy="52322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“My Group Would Include Others but Their Group Would Not”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8361284-5D0E-49FB-B4B2-9E89A8E81BB0}"/>
              </a:ext>
            </a:extLst>
          </p:cNvPr>
          <p:cNvSpPr/>
          <p:nvPr/>
        </p:nvSpPr>
        <p:spPr>
          <a:xfrm>
            <a:off x="3451426" y="5922431"/>
            <a:ext cx="1752600" cy="5461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E8D057AD-EF26-4072-AE74-ECD59E1E3E07}"/>
              </a:ext>
            </a:extLst>
          </p:cNvPr>
          <p:cNvGrpSpPr/>
          <p:nvPr/>
        </p:nvGrpSpPr>
        <p:grpSpPr>
          <a:xfrm>
            <a:off x="7215213" y="1905000"/>
            <a:ext cx="2317335" cy="2553307"/>
            <a:chOff x="1042005" y="4309928"/>
            <a:chExt cx="2317335" cy="2553307"/>
          </a:xfrm>
        </p:grpSpPr>
        <p:pic>
          <p:nvPicPr>
            <p:cNvPr id="44" name="Picture 43" descr="arab girl - Layla- final redo.jpg">
              <a:extLst>
                <a:ext uri="{FF2B5EF4-FFF2-40B4-BE49-F238E27FC236}">
                  <a16:creationId xmlns:a16="http://schemas.microsoft.com/office/drawing/2014/main" id="{86A96F04-0969-4B72-B144-CECA91690A0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8164" y="4491422"/>
              <a:ext cx="760476" cy="2286000"/>
            </a:xfrm>
            <a:prstGeom prst="rect">
              <a:avLst/>
            </a:prstGeom>
          </p:spPr>
        </p:pic>
        <p:grpSp>
          <p:nvGrpSpPr>
            <p:cNvPr id="45" name="Group 72">
              <a:extLst>
                <a:ext uri="{FF2B5EF4-FFF2-40B4-BE49-F238E27FC236}">
                  <a16:creationId xmlns:a16="http://schemas.microsoft.com/office/drawing/2014/main" id="{D5398925-5FC8-4F0C-930A-204D1F6AFCCA}"/>
                </a:ext>
              </a:extLst>
            </p:cNvPr>
            <p:cNvGrpSpPr/>
            <p:nvPr/>
          </p:nvGrpSpPr>
          <p:grpSpPr>
            <a:xfrm>
              <a:off x="1042005" y="4309928"/>
              <a:ext cx="2317335" cy="2553307"/>
              <a:chOff x="1582171" y="3385766"/>
              <a:chExt cx="2456429" cy="2865089"/>
            </a:xfrm>
          </p:grpSpPr>
          <p:grpSp>
            <p:nvGrpSpPr>
              <p:cNvPr id="46" name="Group 58">
                <a:extLst>
                  <a:ext uri="{FF2B5EF4-FFF2-40B4-BE49-F238E27FC236}">
                    <a16:creationId xmlns:a16="http://schemas.microsoft.com/office/drawing/2014/main" id="{BF3DDAF6-7BBF-41AF-BFA6-CE211C359BF3}"/>
                  </a:ext>
                </a:extLst>
              </p:cNvPr>
              <p:cNvGrpSpPr/>
              <p:nvPr/>
            </p:nvGrpSpPr>
            <p:grpSpPr>
              <a:xfrm>
                <a:off x="1582171" y="3385766"/>
                <a:ext cx="1444751" cy="2865089"/>
                <a:chOff x="1582171" y="3385766"/>
                <a:chExt cx="1444751" cy="2865089"/>
              </a:xfrm>
            </p:grpSpPr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385CB5B3-319E-49A4-9090-36D10ADC2270}"/>
                    </a:ext>
                  </a:extLst>
                </p:cNvPr>
                <p:cNvSpPr txBox="1"/>
                <p:nvPr/>
              </p:nvSpPr>
              <p:spPr>
                <a:xfrm>
                  <a:off x="1582171" y="3385766"/>
                  <a:ext cx="1444751" cy="310824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  <a:prstDash val="solid"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200" dirty="0">
                      <a:latin typeface="Arial"/>
                      <a:cs typeface="Arial"/>
                    </a:rPr>
                    <a:t>Arab American</a:t>
                  </a:r>
                </a:p>
              </p:txBody>
            </p:sp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DC50E7A6-2389-4183-8BD5-A28FF841C572}"/>
                    </a:ext>
                  </a:extLst>
                </p:cNvPr>
                <p:cNvSpPr txBox="1"/>
                <p:nvPr/>
              </p:nvSpPr>
              <p:spPr>
                <a:xfrm>
                  <a:off x="1739952" y="5940033"/>
                  <a:ext cx="1141415" cy="31082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200" dirty="0">
                      <a:latin typeface="Arial"/>
                      <a:cs typeface="Arial"/>
                    </a:rPr>
                    <a:t>Layla</a:t>
                  </a:r>
                </a:p>
              </p:txBody>
            </p:sp>
          </p:grpSp>
          <p:pic>
            <p:nvPicPr>
              <p:cNvPr id="47" name="Picture 46" descr="Tuba.bmp">
                <a:extLst>
                  <a:ext uri="{FF2B5EF4-FFF2-40B4-BE49-F238E27FC236}">
                    <a16:creationId xmlns:a16="http://schemas.microsoft.com/office/drawing/2014/main" id="{0919A887-5098-4C88-884B-2E85AFE515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3363161" y="4250558"/>
                <a:ext cx="553521" cy="298031"/>
              </a:xfrm>
              <a:prstGeom prst="rect">
                <a:avLst/>
              </a:prstGeom>
            </p:spPr>
          </p:pic>
          <p:pic>
            <p:nvPicPr>
              <p:cNvPr id="48" name="Picture 47" descr="Camera2.bmp">
                <a:extLst>
                  <a:ext uri="{FF2B5EF4-FFF2-40B4-BE49-F238E27FC236}">
                    <a16:creationId xmlns:a16="http://schemas.microsoft.com/office/drawing/2014/main" id="{0053E497-857D-4F51-9165-C0BC78F7DA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3439360" y="4573994"/>
                <a:ext cx="361068" cy="523024"/>
              </a:xfrm>
              <a:prstGeom prst="rect">
                <a:avLst/>
              </a:prstGeom>
            </p:spPr>
          </p:pic>
          <p:pic>
            <p:nvPicPr>
              <p:cNvPr id="49" name="Picture 48" descr="rollerblades2.bmp">
                <a:extLst>
                  <a:ext uri="{FF2B5EF4-FFF2-40B4-BE49-F238E27FC236}">
                    <a16:creationId xmlns:a16="http://schemas.microsoft.com/office/drawing/2014/main" id="{45EE1EBF-A4F5-42A7-BB45-AD45161FFE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3461304" y="5000136"/>
                <a:ext cx="339123" cy="424036"/>
              </a:xfrm>
              <a:prstGeom prst="rect">
                <a:avLst/>
              </a:prstGeom>
            </p:spPr>
          </p:pic>
          <p:sp>
            <p:nvSpPr>
              <p:cNvPr id="50" name="Frame 49">
                <a:extLst>
                  <a:ext uri="{FF2B5EF4-FFF2-40B4-BE49-F238E27FC236}">
                    <a16:creationId xmlns:a16="http://schemas.microsoft.com/office/drawing/2014/main" id="{EC917218-0793-4439-8EDA-919BE046425F}"/>
                  </a:ext>
                </a:extLst>
              </p:cNvPr>
              <p:cNvSpPr/>
              <p:nvPr/>
            </p:nvSpPr>
            <p:spPr>
              <a:xfrm>
                <a:off x="3246135" y="4126362"/>
                <a:ext cx="792465" cy="1397974"/>
              </a:xfrm>
              <a:prstGeom prst="frame">
                <a:avLst>
                  <a:gd name="adj1" fmla="val 3326"/>
                </a:avLst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1" name="Left Arrow 96">
                <a:extLst>
                  <a:ext uri="{FF2B5EF4-FFF2-40B4-BE49-F238E27FC236}">
                    <a16:creationId xmlns:a16="http://schemas.microsoft.com/office/drawing/2014/main" id="{F91393B5-AFCE-4821-A8CF-A5F9F8AC59C3}"/>
                  </a:ext>
                </a:extLst>
              </p:cNvPr>
              <p:cNvSpPr/>
              <p:nvPr/>
            </p:nvSpPr>
            <p:spPr>
              <a:xfrm>
                <a:off x="2724883" y="4618658"/>
                <a:ext cx="428511" cy="424035"/>
              </a:xfrm>
              <a:prstGeom prst="leftArrow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79FCC6E-42FD-481F-8343-1410B35283F4}"/>
              </a:ext>
            </a:extLst>
          </p:cNvPr>
          <p:cNvCxnSpPr/>
          <p:nvPr/>
        </p:nvCxnSpPr>
        <p:spPr>
          <a:xfrm flipH="1" flipV="1">
            <a:off x="6089051" y="1731245"/>
            <a:ext cx="8263" cy="371894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5F2AABF3-0238-4635-A843-400CCFC13ACD}"/>
              </a:ext>
            </a:extLst>
          </p:cNvPr>
          <p:cNvSpPr txBox="1"/>
          <p:nvPr/>
        </p:nvSpPr>
        <p:spPr>
          <a:xfrm>
            <a:off x="2412815" y="6462980"/>
            <a:ext cx="47593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Hitti &amp; Killen, 2015, </a:t>
            </a:r>
            <a:r>
              <a:rPr lang="en-US" sz="16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Child Development</a:t>
            </a:r>
            <a:endParaRPr lang="en-US" sz="16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F8BE903-161C-4A7C-9E6E-56C9D30B6A74}"/>
              </a:ext>
            </a:extLst>
          </p:cNvPr>
          <p:cNvSpPr/>
          <p:nvPr/>
        </p:nvSpPr>
        <p:spPr>
          <a:xfrm>
            <a:off x="4658769" y="2941283"/>
            <a:ext cx="545257" cy="253500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3DE90F7-F9EF-4A96-82BF-15CCD97D738B}"/>
              </a:ext>
            </a:extLst>
          </p:cNvPr>
          <p:cNvSpPr/>
          <p:nvPr/>
        </p:nvSpPr>
        <p:spPr>
          <a:xfrm>
            <a:off x="3200400" y="3124200"/>
            <a:ext cx="534992" cy="2325987"/>
          </a:xfrm>
          <a:prstGeom prst="rec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4725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4" grpId="0">
        <p:bldAsOne/>
      </p:bldGraphic>
      <p:bldP spid="3" grpId="0"/>
      <p:bldP spid="10" grpId="0"/>
      <p:bldP spid="15" grpId="0"/>
      <p:bldP spid="16" grpId="0"/>
      <p:bldP spid="54" grpId="0"/>
      <p:bldP spid="7" grpId="0" animBg="1"/>
      <p:bldP spid="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E3B62D5-9BDC-4CAD-BB48-B3D4DF7D8161}"/>
              </a:ext>
            </a:extLst>
          </p:cNvPr>
          <p:cNvSpPr txBox="1"/>
          <p:nvPr/>
        </p:nvSpPr>
        <p:spPr>
          <a:xfrm>
            <a:off x="21404" y="-144453"/>
            <a:ext cx="12192000" cy="58477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“They Prefer to Hang Out with their Own Kind”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C53D84A-4DDC-4169-9131-89912AB5A3E4}"/>
              </a:ext>
            </a:extLst>
          </p:cNvPr>
          <p:cNvSpPr txBox="1"/>
          <p:nvPr/>
        </p:nvSpPr>
        <p:spPr>
          <a:xfrm>
            <a:off x="5715000" y="6339334"/>
            <a:ext cx="5943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Hitti &amp; Killen, 2015, Child Development</a:t>
            </a:r>
            <a:endParaRPr lang="en-US" sz="1600" i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645E00C0-DC2B-4175-89E6-660C9311C55D}"/>
              </a:ext>
            </a:extLst>
          </p:cNvPr>
          <p:cNvSpPr txBox="1">
            <a:spLocks noChangeArrowheads="1"/>
          </p:cNvSpPr>
          <p:nvPr/>
        </p:nvSpPr>
        <p:spPr>
          <a:xfrm>
            <a:off x="457200" y="761999"/>
            <a:ext cx="10972800" cy="2667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buNone/>
            </a:pPr>
            <a:endParaRPr lang="en-US" altLang="en-US" i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8FBF601F-ADCA-49A4-9E16-30ED14FA8608}"/>
              </a:ext>
            </a:extLst>
          </p:cNvPr>
          <p:cNvSpPr txBox="1">
            <a:spLocks noChangeArrowheads="1"/>
          </p:cNvSpPr>
          <p:nvPr/>
        </p:nvSpPr>
        <p:spPr>
          <a:xfrm>
            <a:off x="272412" y="602925"/>
            <a:ext cx="10972800" cy="57913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buNone/>
            </a:pPr>
            <a:endParaRPr lang="en-US" alt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indent="0">
              <a:lnSpc>
                <a:spcPct val="80000"/>
              </a:lnSpc>
              <a:buNone/>
            </a:pPr>
            <a:r>
              <a:rPr lang="en-US" dirty="0">
                <a:solidFill>
                  <a:schemeClr val="bg1"/>
                </a:solidFill>
              </a:rPr>
              <a:t>des </a:t>
            </a:r>
            <a:endParaRPr lang="en-US" alt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indent="0">
              <a:lnSpc>
                <a:spcPct val="80000"/>
              </a:lnSpc>
              <a:buNone/>
            </a:pPr>
            <a:endParaRPr lang="en-US" alt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03A4608-3113-4A83-8852-A17FADD7CFF2}"/>
              </a:ext>
            </a:extLst>
          </p:cNvPr>
          <p:cNvSpPr txBox="1"/>
          <p:nvPr/>
        </p:nvSpPr>
        <p:spPr>
          <a:xfrm>
            <a:off x="228600" y="761999"/>
            <a:ext cx="6217412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Group identity</a:t>
            </a:r>
            <a:r>
              <a:rPr lang="en-US" sz="32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</a:p>
          <a:p>
            <a:endParaRPr lang="en-US" sz="32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US" sz="3200" dirty="0">
                <a:latin typeface="Calibri Light" panose="020F0302020204030204" pitchFamily="34" charset="0"/>
                <a:cs typeface="Calibri Light" panose="020F0302020204030204" pitchFamily="34" charset="0"/>
              </a:rPr>
              <a:t>American adolescents </a:t>
            </a:r>
            <a:r>
              <a:rPr lang="en-US" sz="3200" b="1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assume that an Arab outgroup would be exclusive </a:t>
            </a:r>
            <a:r>
              <a:rPr lang="en-US" sz="3200" dirty="0">
                <a:latin typeface="Calibri Light" panose="020F0302020204030204" pitchFamily="34" charset="0"/>
                <a:cs typeface="Calibri Light" panose="020F0302020204030204" pitchFamily="34" charset="0"/>
              </a:rPr>
              <a:t>(“they prefer their own kind”).</a:t>
            </a:r>
          </a:p>
          <a:p>
            <a:endParaRPr lang="en-US" sz="32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US" sz="3200" dirty="0">
                <a:latin typeface="Calibri Light" panose="020F0302020204030204" pitchFamily="34" charset="0"/>
                <a:cs typeface="Calibri Light" panose="020F0302020204030204" pitchFamily="34" charset="0"/>
              </a:rPr>
              <a:t>53% of the sample reported stereotypic associations about Arabs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F63E684-BFA3-4526-9C01-97061B954E3F}"/>
              </a:ext>
            </a:extLst>
          </p:cNvPr>
          <p:cNvGrpSpPr/>
          <p:nvPr/>
        </p:nvGrpSpPr>
        <p:grpSpPr>
          <a:xfrm>
            <a:off x="6631208" y="2837845"/>
            <a:ext cx="1763118" cy="2805740"/>
            <a:chOff x="1265747" y="4569908"/>
            <a:chExt cx="1458318" cy="2478359"/>
          </a:xfrm>
        </p:grpSpPr>
        <p:pic>
          <p:nvPicPr>
            <p:cNvPr id="27" name="Picture 26" descr="amer girl - hannah - final.jpg">
              <a:extLst>
                <a:ext uri="{FF2B5EF4-FFF2-40B4-BE49-F238E27FC236}">
                  <a16:creationId xmlns:a16="http://schemas.microsoft.com/office/drawing/2014/main" id="{04E8CA68-34F2-4685-B43B-88F8FCB6B9C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4927" y="4743941"/>
              <a:ext cx="758891" cy="2304326"/>
            </a:xfrm>
            <a:prstGeom prst="rect">
              <a:avLst/>
            </a:prstGeom>
          </p:spPr>
        </p:pic>
        <p:grpSp>
          <p:nvGrpSpPr>
            <p:cNvPr id="28" name="Group 31">
              <a:extLst>
                <a:ext uri="{FF2B5EF4-FFF2-40B4-BE49-F238E27FC236}">
                  <a16:creationId xmlns:a16="http://schemas.microsoft.com/office/drawing/2014/main" id="{79F451A5-E7C1-4B51-94BE-2310847749C7}"/>
                </a:ext>
              </a:extLst>
            </p:cNvPr>
            <p:cNvGrpSpPr/>
            <p:nvPr/>
          </p:nvGrpSpPr>
          <p:grpSpPr>
            <a:xfrm>
              <a:off x="1265747" y="4569908"/>
              <a:ext cx="1458318" cy="2471891"/>
              <a:chOff x="205608" y="3088310"/>
              <a:chExt cx="1481084" cy="2630502"/>
            </a:xfrm>
          </p:grpSpPr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1AF0B9F5-27E9-48DF-A635-64FBA89CCD5B}"/>
                  </a:ext>
                </a:extLst>
              </p:cNvPr>
              <p:cNvSpPr txBox="1"/>
              <p:nvPr/>
            </p:nvSpPr>
            <p:spPr>
              <a:xfrm>
                <a:off x="248678" y="5424039"/>
                <a:ext cx="797596" cy="2947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>
                    <a:latin typeface="Arial"/>
                    <a:cs typeface="Arial"/>
                  </a:rPr>
                  <a:t>Hannah</a:t>
                </a: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224B3943-B83F-4CE6-B423-4F7F5F112FFC}"/>
                  </a:ext>
                </a:extLst>
              </p:cNvPr>
              <p:cNvSpPr txBox="1"/>
              <p:nvPr/>
            </p:nvSpPr>
            <p:spPr>
              <a:xfrm>
                <a:off x="205608" y="3088310"/>
                <a:ext cx="899292" cy="29477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  <a:prstDash val="solid"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/>
                  <a:t>American</a:t>
                </a:r>
              </a:p>
            </p:txBody>
          </p:sp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E2909EE7-3F6E-4514-8FD0-E295B03A7E80}"/>
                  </a:ext>
                </a:extLst>
              </p:cNvPr>
              <p:cNvGrpSpPr/>
              <p:nvPr/>
            </p:nvGrpSpPr>
            <p:grpSpPr>
              <a:xfrm>
                <a:off x="982915" y="3710237"/>
                <a:ext cx="703777" cy="1466777"/>
                <a:chOff x="3366670" y="3231392"/>
                <a:chExt cx="703777" cy="1466777"/>
              </a:xfrm>
            </p:grpSpPr>
            <p:pic>
              <p:nvPicPr>
                <p:cNvPr id="32" name="Picture 31" descr="photography3.bmp">
                  <a:extLst>
                    <a:ext uri="{FF2B5EF4-FFF2-40B4-BE49-F238E27FC236}">
                      <a16:creationId xmlns:a16="http://schemas.microsoft.com/office/drawing/2014/main" id="{729D044F-6668-4CB8-9D8E-26AE98821D1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3535152" y="3377253"/>
                  <a:ext cx="491574" cy="383784"/>
                </a:xfrm>
                <a:prstGeom prst="rect">
                  <a:avLst/>
                </a:prstGeom>
              </p:spPr>
            </p:pic>
            <p:pic>
              <p:nvPicPr>
                <p:cNvPr id="33" name="Picture 32" descr="Tennis.bmp">
                  <a:extLst>
                    <a:ext uri="{FF2B5EF4-FFF2-40B4-BE49-F238E27FC236}">
                      <a16:creationId xmlns:a16="http://schemas.microsoft.com/office/drawing/2014/main" id="{11D498D7-7B84-47FB-9558-41B332564C6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3535151" y="3776263"/>
                  <a:ext cx="491576" cy="412415"/>
                </a:xfrm>
                <a:prstGeom prst="rect">
                  <a:avLst/>
                </a:prstGeom>
              </p:spPr>
            </p:pic>
            <p:pic>
              <p:nvPicPr>
                <p:cNvPr id="34" name="Picture 33" descr="Painting.bmp">
                  <a:extLst>
                    <a:ext uri="{FF2B5EF4-FFF2-40B4-BE49-F238E27FC236}">
                      <a16:creationId xmlns:a16="http://schemas.microsoft.com/office/drawing/2014/main" id="{7587A154-C08B-4C1D-B70B-85B57247E2B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3535152" y="4188679"/>
                  <a:ext cx="491574" cy="439979"/>
                </a:xfrm>
                <a:prstGeom prst="rect">
                  <a:avLst/>
                </a:prstGeom>
              </p:spPr>
            </p:pic>
            <p:sp>
              <p:nvSpPr>
                <p:cNvPr id="35" name="Frame 34">
                  <a:extLst>
                    <a:ext uri="{FF2B5EF4-FFF2-40B4-BE49-F238E27FC236}">
                      <a16:creationId xmlns:a16="http://schemas.microsoft.com/office/drawing/2014/main" id="{28B748FC-DF02-48B8-8996-32214806C54B}"/>
                    </a:ext>
                  </a:extLst>
                </p:cNvPr>
                <p:cNvSpPr/>
                <p:nvPr/>
              </p:nvSpPr>
              <p:spPr>
                <a:xfrm>
                  <a:off x="3366670" y="3231392"/>
                  <a:ext cx="703777" cy="1466777"/>
                </a:xfrm>
                <a:prstGeom prst="frame">
                  <a:avLst>
                    <a:gd name="adj1" fmla="val 3326"/>
                  </a:avLst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</p:grpSp>
        </p:grp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C3A57D3D-FCCA-427D-85DD-80443C44A8B5}"/>
              </a:ext>
            </a:extLst>
          </p:cNvPr>
          <p:cNvGrpSpPr/>
          <p:nvPr/>
        </p:nvGrpSpPr>
        <p:grpSpPr>
          <a:xfrm>
            <a:off x="8763001" y="2855416"/>
            <a:ext cx="2547134" cy="2667000"/>
            <a:chOff x="1042005" y="4309928"/>
            <a:chExt cx="2317335" cy="2553307"/>
          </a:xfrm>
        </p:grpSpPr>
        <p:pic>
          <p:nvPicPr>
            <p:cNvPr id="37" name="Picture 36" descr="arab girl - Layla- final redo.jpg">
              <a:extLst>
                <a:ext uri="{FF2B5EF4-FFF2-40B4-BE49-F238E27FC236}">
                  <a16:creationId xmlns:a16="http://schemas.microsoft.com/office/drawing/2014/main" id="{9826EAE3-525E-4F90-8F08-6D5693B710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8164" y="4491422"/>
              <a:ext cx="760476" cy="2286000"/>
            </a:xfrm>
            <a:prstGeom prst="rect">
              <a:avLst/>
            </a:prstGeom>
          </p:spPr>
        </p:pic>
        <p:grpSp>
          <p:nvGrpSpPr>
            <p:cNvPr id="38" name="Group 72">
              <a:extLst>
                <a:ext uri="{FF2B5EF4-FFF2-40B4-BE49-F238E27FC236}">
                  <a16:creationId xmlns:a16="http://schemas.microsoft.com/office/drawing/2014/main" id="{9BC46C13-4313-4207-8469-1EEE9D9A826A}"/>
                </a:ext>
              </a:extLst>
            </p:cNvPr>
            <p:cNvGrpSpPr/>
            <p:nvPr/>
          </p:nvGrpSpPr>
          <p:grpSpPr>
            <a:xfrm>
              <a:off x="1042005" y="4309928"/>
              <a:ext cx="2317335" cy="2553307"/>
              <a:chOff x="1582171" y="3385766"/>
              <a:chExt cx="2456429" cy="2865089"/>
            </a:xfrm>
          </p:grpSpPr>
          <p:grpSp>
            <p:nvGrpSpPr>
              <p:cNvPr id="39" name="Group 58">
                <a:extLst>
                  <a:ext uri="{FF2B5EF4-FFF2-40B4-BE49-F238E27FC236}">
                    <a16:creationId xmlns:a16="http://schemas.microsoft.com/office/drawing/2014/main" id="{F101890E-C221-41EA-97F2-6537F2B6F443}"/>
                  </a:ext>
                </a:extLst>
              </p:cNvPr>
              <p:cNvGrpSpPr/>
              <p:nvPr/>
            </p:nvGrpSpPr>
            <p:grpSpPr>
              <a:xfrm>
                <a:off x="1582171" y="3385766"/>
                <a:ext cx="1444751" cy="2865089"/>
                <a:chOff x="1582171" y="3385766"/>
                <a:chExt cx="1444751" cy="2865089"/>
              </a:xfrm>
            </p:grpSpPr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8141E399-0278-4AD7-82F6-BBDF2E7DD2C9}"/>
                    </a:ext>
                  </a:extLst>
                </p:cNvPr>
                <p:cNvSpPr txBox="1"/>
                <p:nvPr/>
              </p:nvSpPr>
              <p:spPr>
                <a:xfrm>
                  <a:off x="1582171" y="3385766"/>
                  <a:ext cx="1444751" cy="310824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  <a:prstDash val="solid"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200" dirty="0">
                      <a:latin typeface="Arial"/>
                      <a:cs typeface="Arial"/>
                    </a:rPr>
                    <a:t>Arab American</a:t>
                  </a:r>
                </a:p>
              </p:txBody>
            </p:sp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8CA72F99-2DE6-4A9F-ACC4-A41ACD1A380F}"/>
                    </a:ext>
                  </a:extLst>
                </p:cNvPr>
                <p:cNvSpPr txBox="1"/>
                <p:nvPr/>
              </p:nvSpPr>
              <p:spPr>
                <a:xfrm>
                  <a:off x="1739952" y="5940033"/>
                  <a:ext cx="1141415" cy="31082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200" dirty="0">
                      <a:latin typeface="Arial"/>
                      <a:cs typeface="Arial"/>
                    </a:rPr>
                    <a:t>Layla</a:t>
                  </a:r>
                </a:p>
              </p:txBody>
            </p:sp>
          </p:grpSp>
          <p:pic>
            <p:nvPicPr>
              <p:cNvPr id="40" name="Picture 39" descr="Tuba.bmp">
                <a:extLst>
                  <a:ext uri="{FF2B5EF4-FFF2-40B4-BE49-F238E27FC236}">
                    <a16:creationId xmlns:a16="http://schemas.microsoft.com/office/drawing/2014/main" id="{BCB31B00-4315-4870-B117-6AEE47C7D5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3363161" y="4250558"/>
                <a:ext cx="553521" cy="298031"/>
              </a:xfrm>
              <a:prstGeom prst="rect">
                <a:avLst/>
              </a:prstGeom>
            </p:spPr>
          </p:pic>
          <p:pic>
            <p:nvPicPr>
              <p:cNvPr id="41" name="Picture 40" descr="Camera2.bmp">
                <a:extLst>
                  <a:ext uri="{FF2B5EF4-FFF2-40B4-BE49-F238E27FC236}">
                    <a16:creationId xmlns:a16="http://schemas.microsoft.com/office/drawing/2014/main" id="{E931F26B-3E9C-4907-9C4F-09C81D33AD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3439360" y="4573994"/>
                <a:ext cx="361068" cy="523024"/>
              </a:xfrm>
              <a:prstGeom prst="rect">
                <a:avLst/>
              </a:prstGeom>
            </p:spPr>
          </p:pic>
          <p:pic>
            <p:nvPicPr>
              <p:cNvPr id="42" name="Picture 41" descr="rollerblades2.bmp">
                <a:extLst>
                  <a:ext uri="{FF2B5EF4-FFF2-40B4-BE49-F238E27FC236}">
                    <a16:creationId xmlns:a16="http://schemas.microsoft.com/office/drawing/2014/main" id="{1974F5D7-306A-43FD-B6C4-A9FF76CE54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3461304" y="5000136"/>
                <a:ext cx="339123" cy="424036"/>
              </a:xfrm>
              <a:prstGeom prst="rect">
                <a:avLst/>
              </a:prstGeom>
            </p:spPr>
          </p:pic>
          <p:sp>
            <p:nvSpPr>
              <p:cNvPr id="43" name="Frame 42">
                <a:extLst>
                  <a:ext uri="{FF2B5EF4-FFF2-40B4-BE49-F238E27FC236}">
                    <a16:creationId xmlns:a16="http://schemas.microsoft.com/office/drawing/2014/main" id="{82FA2CDD-95FE-49DD-A6D9-91B2550F5B84}"/>
                  </a:ext>
                </a:extLst>
              </p:cNvPr>
              <p:cNvSpPr/>
              <p:nvPr/>
            </p:nvSpPr>
            <p:spPr>
              <a:xfrm>
                <a:off x="3246135" y="4126362"/>
                <a:ext cx="792465" cy="1397974"/>
              </a:xfrm>
              <a:prstGeom prst="frame">
                <a:avLst>
                  <a:gd name="adj1" fmla="val 3326"/>
                </a:avLst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4" name="Left Arrow 96">
                <a:extLst>
                  <a:ext uri="{FF2B5EF4-FFF2-40B4-BE49-F238E27FC236}">
                    <a16:creationId xmlns:a16="http://schemas.microsoft.com/office/drawing/2014/main" id="{712EC341-0FD3-4959-B3D7-4AD3FD672AA2}"/>
                  </a:ext>
                </a:extLst>
              </p:cNvPr>
              <p:cNvSpPr/>
              <p:nvPr/>
            </p:nvSpPr>
            <p:spPr>
              <a:xfrm>
                <a:off x="2724883" y="4618658"/>
                <a:ext cx="428511" cy="424035"/>
              </a:xfrm>
              <a:prstGeom prst="leftArrow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86121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838200"/>
            <a:ext cx="11506200" cy="57150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i="1" dirty="0">
                <a:solidFill>
                  <a:srgbClr val="FF0000"/>
                </a:solidFill>
                <a:latin typeface="Calibri Light" panose="020F0302020204030204" pitchFamily="34" charset="0"/>
              </a:rPr>
              <a:t>“Children are colorblind and do not think about race”</a:t>
            </a:r>
            <a:endParaRPr lang="en-US" sz="2800" i="1" dirty="0">
              <a:latin typeface="Calibri Light" panose="020F0302020204030204" pitchFamily="34" charset="0"/>
            </a:endParaRPr>
          </a:p>
          <a:p>
            <a:pPr marL="457200" indent="0">
              <a:buNone/>
            </a:pPr>
            <a:r>
              <a:rPr lang="en-US" sz="2800" dirty="0">
                <a:latin typeface="Calibri Light" panose="020F0302020204030204" pitchFamily="34" charset="0"/>
              </a:rPr>
              <a:t>Children can identify their own and others’ race from early in life, and become aware of status and bias early in childhood</a:t>
            </a:r>
          </a:p>
          <a:p>
            <a:pPr marL="0" indent="0">
              <a:buNone/>
            </a:pPr>
            <a:r>
              <a:rPr lang="en-US" sz="2800" i="1" dirty="0">
                <a:solidFill>
                  <a:srgbClr val="FF0000"/>
                </a:solidFill>
                <a:latin typeface="Calibri Light" panose="020F0302020204030204" pitchFamily="34" charset="0"/>
              </a:rPr>
              <a:t>“Children learn prejudice from adults”</a:t>
            </a:r>
          </a:p>
          <a:p>
            <a:pPr marL="457200" lvl="1" indent="0">
              <a:buNone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Peer groups and societal messages perpetuate power hierarchies that often target other children to maintain status</a:t>
            </a:r>
          </a:p>
          <a:p>
            <a:pPr marL="0" indent="0">
              <a:buNone/>
            </a:pPr>
            <a:r>
              <a:rPr lang="en-US" sz="2800" i="1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“Children are unaware of inequalities and prejudice”</a:t>
            </a:r>
          </a:p>
          <a:p>
            <a:pPr marL="457200" lvl="1" indent="0">
              <a:buNone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Children become aware of prejudice very early but also hold biases unbeknownst to them (or to adults)</a:t>
            </a:r>
          </a:p>
          <a:p>
            <a:pPr marL="0" indent="0">
              <a:buNone/>
            </a:pPr>
            <a:r>
              <a:rPr lang="en-US" sz="2800" i="1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“Children are self oriented and do not care about fairness, equality, and equity”</a:t>
            </a:r>
          </a:p>
          <a:p>
            <a:pPr marL="457200" lvl="1" indent="0">
              <a:buNone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Children very much care about fair and equal treatment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299DD20-158C-4418-BA00-6A31C9DD0F0D}"/>
              </a:ext>
            </a:extLst>
          </p:cNvPr>
          <p:cNvSpPr txBox="1"/>
          <p:nvPr/>
        </p:nvSpPr>
        <p:spPr>
          <a:xfrm>
            <a:off x="0" y="0"/>
            <a:ext cx="12115800" cy="707886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Correcting Misconceptions about Prejudice</a:t>
            </a:r>
          </a:p>
        </p:txBody>
      </p:sp>
    </p:spTree>
    <p:extLst>
      <p:ext uri="{BB962C8B-B14F-4D97-AF65-F5344CB8AC3E}">
        <p14:creationId xmlns:p14="http://schemas.microsoft.com/office/powerpoint/2010/main" val="3400493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E3B62D5-9BDC-4CAD-BB48-B3D4DF7D8161}"/>
              </a:ext>
            </a:extLst>
          </p:cNvPr>
          <p:cNvSpPr txBox="1"/>
          <p:nvPr/>
        </p:nvSpPr>
        <p:spPr>
          <a:xfrm>
            <a:off x="29966" y="-41097"/>
            <a:ext cx="12192000" cy="584775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School Composition and Intergroup Contact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C53D84A-4DDC-4169-9131-89912AB5A3E4}"/>
              </a:ext>
            </a:extLst>
          </p:cNvPr>
          <p:cNvSpPr txBox="1"/>
          <p:nvPr/>
        </p:nvSpPr>
        <p:spPr>
          <a:xfrm>
            <a:off x="122435" y="6027003"/>
            <a:ext cx="117878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Jugert, Noack, &amp; Rutland, 2011; Grütter, Gasser, Zuffiano, &amp; Meyer, 2018; Juvonen, Nishina, &amp; Graham, 2006; Ruck, Park, Killen, &amp; Crystal, 2011; Tropp &amp; Pettigrew, 2005; Turner &amp; Cameron, 2016</a:t>
            </a:r>
            <a:endParaRPr lang="en-US" i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645E00C0-DC2B-4175-89E6-660C9311C55D}"/>
              </a:ext>
            </a:extLst>
          </p:cNvPr>
          <p:cNvSpPr txBox="1">
            <a:spLocks noChangeArrowheads="1"/>
          </p:cNvSpPr>
          <p:nvPr/>
        </p:nvSpPr>
        <p:spPr>
          <a:xfrm>
            <a:off x="311649" y="831203"/>
            <a:ext cx="11628634" cy="49599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lnSpc>
                <a:spcPct val="90000"/>
              </a:lnSpc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alt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Cross-group contact (friendships) reduces bias</a:t>
            </a:r>
          </a:p>
          <a:p>
            <a:pPr marL="0" indent="0" fontAlgn="auto">
              <a:lnSpc>
                <a:spcPct val="90000"/>
              </a:lnSpc>
              <a:spcAft>
                <a:spcPts val="0"/>
              </a:spcAft>
              <a:buFont typeface="Arial" panose="020B0604020202020204" pitchFamily="34" charset="0"/>
              <a:buNone/>
            </a:pPr>
            <a:endParaRPr lang="en-US" alt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indent="0" fontAlgn="auto">
              <a:lnSpc>
                <a:spcPct val="90000"/>
              </a:lnSpc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alt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Benefits for racial /ethnic majority groups for friendship potential</a:t>
            </a:r>
          </a:p>
          <a:p>
            <a:pPr marL="0" indent="0" fontAlgn="auto">
              <a:lnSpc>
                <a:spcPct val="90000"/>
              </a:lnSpc>
              <a:spcAft>
                <a:spcPts val="0"/>
              </a:spcAft>
              <a:buFont typeface="Arial" panose="020B0604020202020204" pitchFamily="34" charset="0"/>
              <a:buNone/>
            </a:pPr>
            <a:endParaRPr lang="en-US" alt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indent="0" fontAlgn="auto">
              <a:lnSpc>
                <a:spcPct val="90000"/>
              </a:lnSpc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alt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Effective for minority groups regarding inter-ethnic friendships </a:t>
            </a:r>
          </a:p>
          <a:p>
            <a:pPr marL="0" indent="0" fontAlgn="auto">
              <a:lnSpc>
                <a:spcPct val="90000"/>
              </a:lnSpc>
              <a:spcAft>
                <a:spcPts val="0"/>
              </a:spcAft>
              <a:buFont typeface="Arial" panose="020B0604020202020204" pitchFamily="34" charset="0"/>
              <a:buNone/>
            </a:pPr>
            <a:endParaRPr lang="en-US" alt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indent="0" fontAlgn="auto">
              <a:lnSpc>
                <a:spcPct val="90000"/>
              </a:lnSpc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alt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Ethnic and racially diverse school compositions have multiple benefits for all students: safety, support, academic motivation</a:t>
            </a:r>
          </a:p>
          <a:p>
            <a:pPr marL="0" indent="0" fontAlgn="auto">
              <a:lnSpc>
                <a:spcPct val="90000"/>
              </a:lnSpc>
              <a:spcAft>
                <a:spcPts val="0"/>
              </a:spcAft>
              <a:buFont typeface="Arial" panose="020B0604020202020204" pitchFamily="34" charset="0"/>
              <a:buNone/>
            </a:pPr>
            <a:endParaRPr lang="en-US" alt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indent="0" fontAlgn="auto">
              <a:lnSpc>
                <a:spcPct val="90000"/>
              </a:lnSpc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alt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5087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76200" y="0"/>
            <a:ext cx="12268200" cy="707886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 Window of Opportunity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09600" y="1219201"/>
            <a:ext cx="110490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libri Light" panose="020F0302020204030204" pitchFamily="34" charset="0"/>
                <a:cs typeface="Calibri Light" panose="020F0302020204030204" pitchFamily="34" charset="0"/>
              </a:rPr>
              <a:t>Stereotypes, biases, and exclusionary attitudes are difficult to change by adulthood</a:t>
            </a:r>
          </a:p>
          <a:p>
            <a:br>
              <a:rPr lang="en-US" sz="3600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US" sz="3600" dirty="0">
                <a:latin typeface="Calibri Light" panose="020F0302020204030204" pitchFamily="34" charset="0"/>
                <a:cs typeface="Calibri Light" panose="020F0302020204030204" pitchFamily="34" charset="0"/>
              </a:rPr>
              <a:t>Understanding prejudice from early childhood to adolescence is crucial</a:t>
            </a:r>
          </a:p>
          <a:p>
            <a:endParaRPr lang="en-US" sz="3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US" sz="3600" dirty="0">
                <a:latin typeface="Calibri Light" panose="020F0302020204030204" pitchFamily="34" charset="0"/>
                <a:cs typeface="Calibri Light" panose="020F0302020204030204" pitchFamily="34" charset="0"/>
              </a:rPr>
              <a:t>The time for intervention is in childhood…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960731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-6180"/>
            <a:ext cx="12192000" cy="52322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Promoting Intergroup Friendships and Reducing Prejudice in Childhood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677783"/>
            <a:ext cx="119634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Developing Inclusive Youth (DIY) @umd.edu</a:t>
            </a:r>
          </a:p>
          <a:p>
            <a:r>
              <a:rPr lang="en-US" sz="3600" dirty="0">
                <a:latin typeface="Calibri Light" panose="020F0302020204030204" pitchFamily="34" charset="0"/>
                <a:cs typeface="Calibri Light" panose="020F0302020204030204" pitchFamily="34" charset="0"/>
              </a:rPr>
              <a:t>Web-based curriculum tool</a:t>
            </a:r>
          </a:p>
          <a:p>
            <a:r>
              <a:rPr lang="en-US" sz="3600" dirty="0">
                <a:latin typeface="Calibri Light" panose="020F0302020204030204" pitchFamily="34" charset="0"/>
                <a:cs typeface="Calibri Light" panose="020F0302020204030204" pitchFamily="34" charset="0"/>
              </a:rPr>
              <a:t>Teacher-led classroom discussions</a:t>
            </a:r>
          </a:p>
          <a:p>
            <a:endParaRPr lang="en-US" sz="3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US" sz="3600" dirty="0">
                <a:latin typeface="Calibri Light" panose="020F0302020204030204" pitchFamily="34" charset="0"/>
                <a:cs typeface="Calibri Light" panose="020F0302020204030204" pitchFamily="34" charset="0"/>
              </a:rPr>
              <a:t>Randomized Control Trial (RCT)</a:t>
            </a:r>
          </a:p>
          <a:p>
            <a:endParaRPr lang="en-US" sz="3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US" sz="3600" dirty="0">
                <a:latin typeface="Calibri Light" panose="020F0302020204030204" pitchFamily="34" charset="0"/>
                <a:cs typeface="Calibri Light" panose="020F0302020204030204" pitchFamily="34" charset="0"/>
              </a:rPr>
              <a:t>8 - 11 year olds (3</a:t>
            </a:r>
            <a:r>
              <a:rPr lang="en-US" sz="3600" baseline="30000" dirty="0">
                <a:latin typeface="Calibri Light" panose="020F0302020204030204" pitchFamily="34" charset="0"/>
                <a:cs typeface="Calibri Light" panose="020F0302020204030204" pitchFamily="34" charset="0"/>
              </a:rPr>
              <a:t>rd</a:t>
            </a:r>
            <a:r>
              <a:rPr lang="en-US" sz="3600" dirty="0">
                <a:latin typeface="Calibri Light" panose="020F0302020204030204" pitchFamily="34" charset="0"/>
                <a:cs typeface="Calibri Light" panose="020F0302020204030204" pitchFamily="34" charset="0"/>
              </a:rPr>
              <a:t>, 4</a:t>
            </a:r>
            <a:r>
              <a:rPr lang="en-US" sz="3600" baseline="30000" dirty="0">
                <a:latin typeface="Calibri Light" panose="020F0302020204030204" pitchFamily="34" charset="0"/>
                <a:cs typeface="Calibri Light" panose="020F0302020204030204" pitchFamily="34" charset="0"/>
              </a:rPr>
              <a:t>th</a:t>
            </a:r>
            <a:r>
              <a:rPr lang="en-US" sz="3600" dirty="0">
                <a:latin typeface="Calibri Light" panose="020F0302020204030204" pitchFamily="34" charset="0"/>
                <a:cs typeface="Calibri Light" panose="020F0302020204030204" pitchFamily="34" charset="0"/>
              </a:rPr>
              <a:t>, 5</a:t>
            </a:r>
            <a:r>
              <a:rPr lang="en-US" sz="3600" baseline="30000" dirty="0">
                <a:latin typeface="Calibri Light" panose="020F0302020204030204" pitchFamily="34" charset="0"/>
                <a:cs typeface="Calibri Light" panose="020F0302020204030204" pitchFamily="34" charset="0"/>
              </a:rPr>
              <a:t>th</a:t>
            </a:r>
            <a:r>
              <a:rPr lang="en-US" sz="3600" dirty="0">
                <a:latin typeface="Calibri Light" panose="020F0302020204030204" pitchFamily="34" charset="0"/>
                <a:cs typeface="Calibri Light" panose="020F0302020204030204" pitchFamily="34" charset="0"/>
              </a:rPr>
              <a:t> grades) </a:t>
            </a:r>
          </a:p>
          <a:p>
            <a:r>
              <a:rPr lang="en-US" sz="36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48 </a:t>
            </a:r>
            <a:r>
              <a:rPr lang="en-US" sz="3600" dirty="0">
                <a:latin typeface="Calibri Light" panose="020F0302020204030204" pitchFamily="34" charset="0"/>
                <a:cs typeface="Calibri Light" panose="020F0302020204030204" pitchFamily="34" charset="0"/>
              </a:rPr>
              <a:t>classrooms</a:t>
            </a:r>
            <a:r>
              <a:rPr lang="en-US" sz="36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endParaRPr lang="en-US" sz="28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0200" y="677783"/>
            <a:ext cx="2438400" cy="1766187"/>
          </a:xfrm>
          <a:prstGeom prst="rect">
            <a:avLst/>
          </a:prstGeom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7E4B0619-94DE-497C-A75C-9B09FA96A2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500" y="3747387"/>
            <a:ext cx="2133600" cy="2133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5AC8AC4-97FE-4F76-B11D-DD339BBC6392}"/>
              </a:ext>
            </a:extLst>
          </p:cNvPr>
          <p:cNvSpPr txBox="1"/>
          <p:nvPr/>
        </p:nvSpPr>
        <p:spPr>
          <a:xfrm>
            <a:off x="228600" y="6180217"/>
            <a:ext cx="11582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P.I.s, Killen, Stapleton, &amp; Sweet. Team: Burkholder, D’Esterre, Elenbaas, Glidden, Luken-Raz, Rizzo, Samuelson, Sims, Woodward, Yee</a:t>
            </a:r>
          </a:p>
        </p:txBody>
      </p:sp>
    </p:spTree>
    <p:extLst>
      <p:ext uri="{BB962C8B-B14F-4D97-AF65-F5344CB8AC3E}">
        <p14:creationId xmlns:p14="http://schemas.microsoft.com/office/powerpoint/2010/main" val="3883155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-6180"/>
            <a:ext cx="12192000" cy="52322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Two Studies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677783"/>
            <a:ext cx="118110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Developing Inclusive Youth (DIY) @umd.edu</a:t>
            </a:r>
          </a:p>
          <a:p>
            <a:endParaRPr lang="en-US" sz="32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US" sz="36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Study 1 (completed)</a:t>
            </a:r>
            <a:r>
              <a:rPr lang="en-US" sz="3600" dirty="0">
                <a:latin typeface="Calibri Light" panose="020F0302020204030204" pitchFamily="34" charset="0"/>
                <a:cs typeface="Calibri Light" panose="020F0302020204030204" pitchFamily="34" charset="0"/>
              </a:rPr>
              <a:t>:</a:t>
            </a:r>
          </a:p>
          <a:p>
            <a:r>
              <a:rPr lang="en-US" sz="36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N = </a:t>
            </a:r>
            <a:r>
              <a:rPr lang="en-US" sz="3600" dirty="0">
                <a:latin typeface="Calibri Light" panose="020F0302020204030204" pitchFamily="34" charset="0"/>
                <a:cs typeface="Calibri Light" panose="020F0302020204030204" pitchFamily="34" charset="0"/>
              </a:rPr>
              <a:t>982 participants </a:t>
            </a:r>
          </a:p>
          <a:p>
            <a:r>
              <a:rPr lang="en-US" sz="3600" dirty="0">
                <a:latin typeface="Calibri Light" panose="020F0302020204030204" pitchFamily="34" charset="0"/>
                <a:cs typeface="Calibri Light" panose="020F0302020204030204" pitchFamily="34" charset="0"/>
              </a:rPr>
              <a:t>60% Majority White, 40%, Ethnic/Racial Minority</a:t>
            </a:r>
          </a:p>
          <a:p>
            <a:endParaRPr lang="en-US" sz="36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US" sz="36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Study 2 (in progress)</a:t>
            </a:r>
            <a:r>
              <a:rPr lang="en-US" sz="3600" dirty="0">
                <a:latin typeface="Calibri Light" panose="020F0302020204030204" pitchFamily="34" charset="0"/>
                <a:cs typeface="Calibri Light" panose="020F0302020204030204" pitchFamily="34" charset="0"/>
              </a:rPr>
              <a:t>:  </a:t>
            </a:r>
          </a:p>
          <a:p>
            <a:r>
              <a:rPr lang="en-US" sz="3600" dirty="0">
                <a:latin typeface="Calibri Light" panose="020F0302020204030204" pitchFamily="34" charset="0"/>
                <a:cs typeface="Calibri Light" panose="020F0302020204030204" pitchFamily="34" charset="0"/>
              </a:rPr>
              <a:t>No numeric majority group: </a:t>
            </a:r>
          </a:p>
          <a:p>
            <a:r>
              <a:rPr lang="en-US" sz="3600" dirty="0">
                <a:latin typeface="Calibri Light" panose="020F0302020204030204" pitchFamily="34" charset="0"/>
                <a:cs typeface="Calibri Light" panose="020F0302020204030204" pitchFamily="34" charset="0"/>
              </a:rPr>
              <a:t>African-Am, Asian-Am, Euro-Am, Latinx, Multiracial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200" y="1384872"/>
            <a:ext cx="2438400" cy="1766187"/>
          </a:xfrm>
          <a:prstGeom prst="rect">
            <a:avLst/>
          </a:prstGeom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8C137FE9-AE2F-440A-9A84-4ACADD9507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0" y="3721684"/>
            <a:ext cx="2133600" cy="2133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A41D596-7977-456A-9104-2B26DBA64C55}"/>
              </a:ext>
            </a:extLst>
          </p:cNvPr>
          <p:cNvSpPr txBox="1"/>
          <p:nvPr/>
        </p:nvSpPr>
        <p:spPr>
          <a:xfrm>
            <a:off x="76200" y="6479242"/>
            <a:ext cx="11582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P.I.s, Killen, Stapleton, &amp; Sweet. Team: Burkholder, D’Esterre, Elenbaas, Glidden, Luken-Raz, Rizzo, Samuelson, Sims, Woodward, Yee</a:t>
            </a:r>
          </a:p>
        </p:txBody>
      </p:sp>
    </p:spTree>
    <p:extLst>
      <p:ext uri="{BB962C8B-B14F-4D97-AF65-F5344CB8AC3E}">
        <p14:creationId xmlns:p14="http://schemas.microsoft.com/office/powerpoint/2010/main" val="3734374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9037" r="893" b="5422"/>
          <a:stretch/>
        </p:blipFill>
        <p:spPr>
          <a:xfrm>
            <a:off x="152400" y="609600"/>
            <a:ext cx="11754118" cy="56388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0A835C7-B103-4385-9D90-A20126F5BD63}"/>
              </a:ext>
            </a:extLst>
          </p:cNvPr>
          <p:cNvSpPr txBox="1"/>
          <p:nvPr/>
        </p:nvSpPr>
        <p:spPr>
          <a:xfrm>
            <a:off x="-20548" y="6488668"/>
            <a:ext cx="6096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Killen, et al., 2020; © J. Tycko, Illustrations, 2018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F72A3B9-D4C8-439D-82C5-ED53E08AF177}"/>
              </a:ext>
            </a:extLst>
          </p:cNvPr>
          <p:cNvSpPr/>
          <p:nvPr/>
        </p:nvSpPr>
        <p:spPr>
          <a:xfrm>
            <a:off x="3733800" y="4038600"/>
            <a:ext cx="2133600" cy="167640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4418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63BF76AA-C97B-4876-B70A-97D9C12B07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076" y="731520"/>
            <a:ext cx="11091847" cy="539496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833F175-42C4-40E5-8F74-72B80EDDEA40}"/>
              </a:ext>
            </a:extLst>
          </p:cNvPr>
          <p:cNvSpPr txBox="1"/>
          <p:nvPr/>
        </p:nvSpPr>
        <p:spPr>
          <a:xfrm>
            <a:off x="-20548" y="6488668"/>
            <a:ext cx="6096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Killen, et al., 2020; © J. Tycko, Illustrations, 2018</a:t>
            </a:r>
          </a:p>
        </p:txBody>
      </p:sp>
    </p:spTree>
    <p:extLst>
      <p:ext uri="{BB962C8B-B14F-4D97-AF65-F5344CB8AC3E}">
        <p14:creationId xmlns:p14="http://schemas.microsoft.com/office/powerpoint/2010/main" val="132326374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F4128F5A-E316-4568-941B-72788C3B13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" y="733768"/>
            <a:ext cx="11338560" cy="539046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FA0077D-AB54-4938-B168-375BECA1C5EA}"/>
              </a:ext>
            </a:extLst>
          </p:cNvPr>
          <p:cNvSpPr txBox="1"/>
          <p:nvPr/>
        </p:nvSpPr>
        <p:spPr>
          <a:xfrm>
            <a:off x="-20548" y="6488668"/>
            <a:ext cx="6096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Killen, et al., 2020; © J. Tycko, Illustrations, 2018</a:t>
            </a:r>
          </a:p>
        </p:txBody>
      </p:sp>
    </p:spTree>
    <p:extLst>
      <p:ext uri="{BB962C8B-B14F-4D97-AF65-F5344CB8AC3E}">
        <p14:creationId xmlns:p14="http://schemas.microsoft.com/office/powerpoint/2010/main" val="137685877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6C3A67D0-17C9-41F0-A7BC-5E7EEB3EDE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985" y="731520"/>
            <a:ext cx="11452030" cy="539496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2D504F9-D7E2-48B4-A4BF-13362316C133}"/>
              </a:ext>
            </a:extLst>
          </p:cNvPr>
          <p:cNvSpPr txBox="1"/>
          <p:nvPr/>
        </p:nvSpPr>
        <p:spPr>
          <a:xfrm>
            <a:off x="76200" y="6501466"/>
            <a:ext cx="6096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Killen, et al., 2020; © J. Tycko, Illustrations, 2018</a:t>
            </a:r>
          </a:p>
        </p:txBody>
      </p:sp>
    </p:spTree>
    <p:extLst>
      <p:ext uri="{BB962C8B-B14F-4D97-AF65-F5344CB8AC3E}">
        <p14:creationId xmlns:p14="http://schemas.microsoft.com/office/powerpoint/2010/main" val="384143251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F29A165-0ACD-4476-B288-6C2C5AB99D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581" y="731520"/>
            <a:ext cx="11614838" cy="539496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0BA954C-20BB-4F41-A7B3-F123C8285E13}"/>
              </a:ext>
            </a:extLst>
          </p:cNvPr>
          <p:cNvSpPr txBox="1"/>
          <p:nvPr/>
        </p:nvSpPr>
        <p:spPr>
          <a:xfrm>
            <a:off x="-20548" y="6488668"/>
            <a:ext cx="609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Killen,</a:t>
            </a:r>
            <a:r>
              <a:rPr lang="en-US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 et al., 2020; © J. Tycko, Illustrations, 2018</a:t>
            </a:r>
            <a:endParaRPr lang="en-US" sz="1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962823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492D79B2-FD75-4A6F-9C0D-474C7AFF9B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98" y="731520"/>
            <a:ext cx="11577204" cy="539496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BDD0CEE-D04A-43C1-A214-0667102AC871}"/>
              </a:ext>
            </a:extLst>
          </p:cNvPr>
          <p:cNvSpPr txBox="1"/>
          <p:nvPr/>
        </p:nvSpPr>
        <p:spPr>
          <a:xfrm>
            <a:off x="-20548" y="6488668"/>
            <a:ext cx="6096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Killen, et al., 2020; © J. Tycko, Illustrations, 2018</a:t>
            </a:r>
          </a:p>
        </p:txBody>
      </p:sp>
    </p:spTree>
    <p:extLst>
      <p:ext uri="{BB962C8B-B14F-4D97-AF65-F5344CB8AC3E}">
        <p14:creationId xmlns:p14="http://schemas.microsoft.com/office/powerpoint/2010/main" val="8498811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90601"/>
            <a:ext cx="11582400" cy="5135564"/>
          </a:xfrm>
          <a:ln>
            <a:noFill/>
          </a:ln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Unfair treatment, discrimination and social exclusion in childhood and adolescence are related to:</a:t>
            </a:r>
          </a:p>
          <a:p>
            <a:pPr marL="0" indent="0">
              <a:buNone/>
            </a:pPr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indent="0">
              <a:buNone/>
            </a:pPr>
            <a:endParaRPr lang="en-US" sz="3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indent="0">
              <a:buNone/>
            </a:pPr>
            <a:endParaRPr lang="en-US" sz="3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indent="0">
              <a:buNone/>
            </a:pPr>
            <a:endParaRPr lang="en-US" sz="3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indent="0">
              <a:buNone/>
            </a:pPr>
            <a:endParaRPr lang="en-US" sz="28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indent="0">
              <a:buNone/>
            </a:pPr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indent="0">
              <a:buNone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Individuals who perpetuate bias also have long term negative consequences in terms of stress in school and the workforce</a:t>
            </a:r>
          </a:p>
          <a:p>
            <a:pPr marL="0" indent="0">
              <a:buNone/>
            </a:pPr>
            <a:endParaRPr lang="en-US" sz="3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indent="0">
              <a:buNone/>
            </a:pPr>
            <a:endParaRPr lang="en-US" sz="38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indent="0">
              <a:buNone/>
            </a:pPr>
            <a:endParaRPr lang="en-US" sz="38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indent="0">
              <a:buNone/>
            </a:pPr>
            <a:endParaRPr lang="en-US" sz="38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indent="0">
              <a:buNone/>
            </a:pPr>
            <a:endParaRPr lang="en-US" sz="38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864170-7DF5-4E28-8F3F-9649DD9E3F03}"/>
              </a:ext>
            </a:extLst>
          </p:cNvPr>
          <p:cNvSpPr txBox="1"/>
          <p:nvPr/>
        </p:nvSpPr>
        <p:spPr>
          <a:xfrm>
            <a:off x="0" y="0"/>
            <a:ext cx="12115800" cy="707886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		Long term negative consequences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DDD6C5A-69BA-4E36-B1A7-4572FA313EF5}"/>
              </a:ext>
            </a:extLst>
          </p:cNvPr>
          <p:cNvSpPr txBox="1"/>
          <p:nvPr/>
        </p:nvSpPr>
        <p:spPr>
          <a:xfrm>
            <a:off x="6883904" y="3943977"/>
            <a:ext cx="3137769" cy="646331"/>
          </a:xfrm>
          <a:prstGeom prst="rect">
            <a:avLst/>
          </a:prstGeom>
          <a:noFill/>
          <a:ln w="63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libri Light" panose="020F0302020204030204" pitchFamily="34" charset="0"/>
                <a:cs typeface="Calibri Light" panose="020F0302020204030204" pitchFamily="34" charset="0"/>
              </a:rPr>
              <a:t>sleep disorders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7B927AE-5DB7-455C-8EA2-0F012E548903}"/>
              </a:ext>
            </a:extLst>
          </p:cNvPr>
          <p:cNvSpPr txBox="1"/>
          <p:nvPr/>
        </p:nvSpPr>
        <p:spPr>
          <a:xfrm>
            <a:off x="2053968" y="3987491"/>
            <a:ext cx="3512063" cy="646331"/>
          </a:xfrm>
          <a:prstGeom prst="rect">
            <a:avLst/>
          </a:prstGeom>
          <a:noFill/>
          <a:ln w="63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libri Light" panose="020F0302020204030204" pitchFamily="34" charset="0"/>
                <a:cs typeface="Calibri Light" panose="020F0302020204030204" pitchFamily="34" charset="0"/>
              </a:rPr>
              <a:t>social withdrawal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11D2541-CA4A-4DF1-9D6D-B707910A31BA}"/>
              </a:ext>
            </a:extLst>
          </p:cNvPr>
          <p:cNvSpPr txBox="1"/>
          <p:nvPr/>
        </p:nvSpPr>
        <p:spPr>
          <a:xfrm>
            <a:off x="1139105" y="2414505"/>
            <a:ext cx="3064265" cy="1200329"/>
          </a:xfrm>
          <a:prstGeom prst="rect">
            <a:avLst/>
          </a:prstGeom>
          <a:noFill/>
          <a:ln w="63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libri Light" panose="020F0302020204030204" pitchFamily="34" charset="0"/>
                <a:cs typeface="Calibri Light" panose="020F0302020204030204" pitchFamily="34" charset="0"/>
              </a:rPr>
              <a:t>depression and anxiety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FDE07F3-53D9-41B8-8115-DEA09C18A485}"/>
              </a:ext>
            </a:extLst>
          </p:cNvPr>
          <p:cNvSpPr txBox="1"/>
          <p:nvPr/>
        </p:nvSpPr>
        <p:spPr>
          <a:xfrm>
            <a:off x="8699170" y="2408120"/>
            <a:ext cx="2895600" cy="1200329"/>
          </a:xfrm>
          <a:prstGeom prst="rect">
            <a:avLst/>
          </a:prstGeom>
          <a:noFill/>
          <a:ln w="63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libri Light" panose="020F0302020204030204" pitchFamily="34" charset="0"/>
                <a:cs typeface="Calibri Light" panose="020F0302020204030204" pitchFamily="34" charset="0"/>
              </a:rPr>
              <a:t>low academic motivation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AB7C66C-D3CC-4267-9AF9-9CE91312E443}"/>
              </a:ext>
            </a:extLst>
          </p:cNvPr>
          <p:cNvSpPr txBox="1"/>
          <p:nvPr/>
        </p:nvSpPr>
        <p:spPr>
          <a:xfrm>
            <a:off x="4495800" y="2434912"/>
            <a:ext cx="4114800" cy="1077218"/>
          </a:xfrm>
          <a:prstGeom prst="rect">
            <a:avLst/>
          </a:prstGeom>
          <a:noFill/>
          <a:ln w="63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libri Light" panose="020F0302020204030204" pitchFamily="34" charset="0"/>
                <a:cs typeface="Calibri Light" panose="020F0302020204030204" pitchFamily="34" charset="0"/>
              </a:rPr>
              <a:t>stress and developmental delays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4E9576C-5DDF-4C6E-BCF3-AA0608AE5C5B}"/>
              </a:ext>
            </a:extLst>
          </p:cNvPr>
          <p:cNvSpPr txBox="1"/>
          <p:nvPr/>
        </p:nvSpPr>
        <p:spPr>
          <a:xfrm>
            <a:off x="5640512" y="2917860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4DE9BDA-AFCC-47C2-A91A-8977B6B2060E}"/>
              </a:ext>
            </a:extLst>
          </p:cNvPr>
          <p:cNvSpPr txBox="1"/>
          <p:nvPr/>
        </p:nvSpPr>
        <p:spPr>
          <a:xfrm>
            <a:off x="210620" y="6316374"/>
            <a:ext cx="11658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Alfaro, et al., 2006; Fisher, et al., 2000; Neblett, et al., 2008; Russell, et al.,2010; Walton &amp; Cohen,2011; Yip, 2014 </a:t>
            </a:r>
          </a:p>
        </p:txBody>
      </p:sp>
    </p:spTree>
    <p:extLst>
      <p:ext uri="{BB962C8B-B14F-4D97-AF65-F5344CB8AC3E}">
        <p14:creationId xmlns:p14="http://schemas.microsoft.com/office/powerpoint/2010/main" val="3317093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2" grpId="0" animBg="1"/>
      <p:bldP spid="11" grpId="0" animBg="1"/>
      <p:bldP spid="12" grpId="0" animBg="1"/>
      <p:bldP spid="1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90CDF0E-922E-4D18-88C4-37093C1FF2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762" y="731520"/>
            <a:ext cx="11428475" cy="539496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67F5EA3-B105-4479-B1C9-7739688DA080}"/>
              </a:ext>
            </a:extLst>
          </p:cNvPr>
          <p:cNvSpPr txBox="1"/>
          <p:nvPr/>
        </p:nvSpPr>
        <p:spPr>
          <a:xfrm>
            <a:off x="152400" y="6519446"/>
            <a:ext cx="609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Killen, </a:t>
            </a:r>
            <a:r>
              <a:rPr lang="en-US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et al., 2020; © J. Tycko, Illustrations, 2018</a:t>
            </a:r>
            <a:endParaRPr lang="en-US" sz="1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461681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5005EF6B-B3EE-422E-9A1A-E9BB9373DD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28" y="731520"/>
            <a:ext cx="11592544" cy="539496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4D59C08-7A69-4303-8FE9-0A35B4591896}"/>
              </a:ext>
            </a:extLst>
          </p:cNvPr>
          <p:cNvSpPr txBox="1"/>
          <p:nvPr/>
        </p:nvSpPr>
        <p:spPr>
          <a:xfrm>
            <a:off x="-20548" y="6488668"/>
            <a:ext cx="6096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Killen, et al., 2020; © J. Tycko, Illustrations, 2018</a:t>
            </a:r>
          </a:p>
        </p:txBody>
      </p:sp>
    </p:spTree>
    <p:extLst>
      <p:ext uri="{BB962C8B-B14F-4D97-AF65-F5344CB8AC3E}">
        <p14:creationId xmlns:p14="http://schemas.microsoft.com/office/powerpoint/2010/main" val="24457849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imeline&#10;&#10;Description automatically generated">
            <a:extLst>
              <a:ext uri="{FF2B5EF4-FFF2-40B4-BE49-F238E27FC236}">
                <a16:creationId xmlns:a16="http://schemas.microsoft.com/office/drawing/2014/main" id="{6A1399F3-4B57-4172-96E0-26C18F5819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551" y="1328535"/>
            <a:ext cx="11440897" cy="539496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21653F0-DC3B-45CD-84CB-BD6F8F43300D}"/>
              </a:ext>
            </a:extLst>
          </p:cNvPr>
          <p:cNvSpPr txBox="1"/>
          <p:nvPr/>
        </p:nvSpPr>
        <p:spPr>
          <a:xfrm>
            <a:off x="2514600" y="191869"/>
            <a:ext cx="381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Children choose whether to include or exclude and see it play out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FA8DB6FB-70FA-4B85-992B-7BA0DD8AAEE9}"/>
              </a:ext>
            </a:extLst>
          </p:cNvPr>
          <p:cNvCxnSpPr>
            <a:cxnSpLocks/>
          </p:cNvCxnSpPr>
          <p:nvPr/>
        </p:nvCxnSpPr>
        <p:spPr>
          <a:xfrm>
            <a:off x="5328552" y="790211"/>
            <a:ext cx="1681848" cy="96238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D78808C8-871C-4D74-9821-4CD2821F007D}"/>
              </a:ext>
            </a:extLst>
          </p:cNvPr>
          <p:cNvSpPr/>
          <p:nvPr/>
        </p:nvSpPr>
        <p:spPr>
          <a:xfrm>
            <a:off x="6553200" y="1328535"/>
            <a:ext cx="4953000" cy="2176665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9783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imeline&#10;&#10;Description automatically generated">
            <a:extLst>
              <a:ext uri="{FF2B5EF4-FFF2-40B4-BE49-F238E27FC236}">
                <a16:creationId xmlns:a16="http://schemas.microsoft.com/office/drawing/2014/main" id="{81A349E2-5EF0-47E6-89CA-AEAD3AEC3B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967" y="731520"/>
            <a:ext cx="11602065" cy="539496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782BD16-E7DD-46D0-92EB-E05B963B2590}"/>
              </a:ext>
            </a:extLst>
          </p:cNvPr>
          <p:cNvSpPr txBox="1"/>
          <p:nvPr/>
        </p:nvSpPr>
        <p:spPr>
          <a:xfrm>
            <a:off x="-20548" y="6488668"/>
            <a:ext cx="609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K</a:t>
            </a:r>
            <a:r>
              <a:rPr lang="en-US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illen, et al., 2020; © J. Tycko, Illustrations, 2018</a:t>
            </a:r>
          </a:p>
        </p:txBody>
      </p:sp>
    </p:spTree>
    <p:extLst>
      <p:ext uri="{BB962C8B-B14F-4D97-AF65-F5344CB8AC3E}">
        <p14:creationId xmlns:p14="http://schemas.microsoft.com/office/powerpoint/2010/main" val="106564762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imeline&#10;&#10;Description automatically generated">
            <a:extLst>
              <a:ext uri="{FF2B5EF4-FFF2-40B4-BE49-F238E27FC236}">
                <a16:creationId xmlns:a16="http://schemas.microsoft.com/office/drawing/2014/main" id="{0B82B127-0D63-4E6C-A72D-A996FB0A42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26" y="731520"/>
            <a:ext cx="11408348" cy="539496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7F18F04-D563-4D41-93F8-70E6415D0F1E}"/>
              </a:ext>
            </a:extLst>
          </p:cNvPr>
          <p:cNvSpPr txBox="1"/>
          <p:nvPr/>
        </p:nvSpPr>
        <p:spPr>
          <a:xfrm>
            <a:off x="-20548" y="6488668"/>
            <a:ext cx="6096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Killen, et al., 2020; © J. Tycko, Illustrations, 2018</a:t>
            </a:r>
          </a:p>
        </p:txBody>
      </p:sp>
    </p:spTree>
    <p:extLst>
      <p:ext uri="{BB962C8B-B14F-4D97-AF65-F5344CB8AC3E}">
        <p14:creationId xmlns:p14="http://schemas.microsoft.com/office/powerpoint/2010/main" val="175447110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imeline&#10;&#10;Description automatically generated">
            <a:extLst>
              <a:ext uri="{FF2B5EF4-FFF2-40B4-BE49-F238E27FC236}">
                <a16:creationId xmlns:a16="http://schemas.microsoft.com/office/drawing/2014/main" id="{19507073-A76E-4A86-B496-4C6330AF8B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183" y="731520"/>
            <a:ext cx="11513634" cy="539496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CDE75B7-2AB9-4CB4-90F5-806DFADEF1D3}"/>
              </a:ext>
            </a:extLst>
          </p:cNvPr>
          <p:cNvSpPr txBox="1"/>
          <p:nvPr/>
        </p:nvSpPr>
        <p:spPr>
          <a:xfrm>
            <a:off x="-20548" y="6488668"/>
            <a:ext cx="6096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Killen, et al., 2020; © J. Tycko, Illustrations, 2018</a:t>
            </a:r>
          </a:p>
        </p:txBody>
      </p:sp>
    </p:spTree>
    <p:extLst>
      <p:ext uri="{BB962C8B-B14F-4D97-AF65-F5344CB8AC3E}">
        <p14:creationId xmlns:p14="http://schemas.microsoft.com/office/powerpoint/2010/main" val="210175672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F79AA50-5E43-4A51-B7AC-1A09A5FFBA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240" y="1219200"/>
            <a:ext cx="11345519" cy="5394960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9F1ACCEA-DFE8-48A2-992B-7A92F360E739}"/>
              </a:ext>
            </a:extLst>
          </p:cNvPr>
          <p:cNvCxnSpPr>
            <a:cxnSpLocks/>
          </p:cNvCxnSpPr>
          <p:nvPr/>
        </p:nvCxnSpPr>
        <p:spPr>
          <a:xfrm>
            <a:off x="6477000" y="685800"/>
            <a:ext cx="762000" cy="64633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E32773C4-39FF-4266-9A49-9A85A7772659}"/>
              </a:ext>
            </a:extLst>
          </p:cNvPr>
          <p:cNvSpPr txBox="1"/>
          <p:nvPr/>
        </p:nvSpPr>
        <p:spPr>
          <a:xfrm>
            <a:off x="3048000" y="243840"/>
            <a:ext cx="381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scenario returns to the other option and plays it out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75C194E-38DF-413E-ABF1-4B6F617008E1}"/>
              </a:ext>
            </a:extLst>
          </p:cNvPr>
          <p:cNvSpPr/>
          <p:nvPr/>
        </p:nvSpPr>
        <p:spPr>
          <a:xfrm>
            <a:off x="6629400" y="1219200"/>
            <a:ext cx="5029200" cy="21336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8675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01BC2E1-35C6-4093-B038-021A82E3BA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762" y="731520"/>
            <a:ext cx="11428475" cy="539496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0C4D4D1-BC17-4D9C-926C-D5CADFE36294}"/>
              </a:ext>
            </a:extLst>
          </p:cNvPr>
          <p:cNvSpPr txBox="1"/>
          <p:nvPr/>
        </p:nvSpPr>
        <p:spPr>
          <a:xfrm>
            <a:off x="-20548" y="6488668"/>
            <a:ext cx="6096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Killen, et al., 2020; © J. Tycko, Illustrations, 2018</a:t>
            </a:r>
          </a:p>
        </p:txBody>
      </p:sp>
    </p:spTree>
    <p:extLst>
      <p:ext uri="{BB962C8B-B14F-4D97-AF65-F5344CB8AC3E}">
        <p14:creationId xmlns:p14="http://schemas.microsoft.com/office/powerpoint/2010/main" val="373770944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imeline&#10;&#10;Description automatically generated">
            <a:extLst>
              <a:ext uri="{FF2B5EF4-FFF2-40B4-BE49-F238E27FC236}">
                <a16:creationId xmlns:a16="http://schemas.microsoft.com/office/drawing/2014/main" id="{7DF408AD-C5EC-4574-A7C8-754CBC4EE1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210" y="731520"/>
            <a:ext cx="11599579" cy="539496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013EF7A-091A-420E-ACF0-5466D22FE387}"/>
              </a:ext>
            </a:extLst>
          </p:cNvPr>
          <p:cNvSpPr txBox="1"/>
          <p:nvPr/>
        </p:nvSpPr>
        <p:spPr>
          <a:xfrm>
            <a:off x="228600" y="6491192"/>
            <a:ext cx="6096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Killen, et al., 2020; © J. Tycko, Illustrations, 2018</a:t>
            </a:r>
          </a:p>
        </p:txBody>
      </p:sp>
    </p:spTree>
    <p:extLst>
      <p:ext uri="{BB962C8B-B14F-4D97-AF65-F5344CB8AC3E}">
        <p14:creationId xmlns:p14="http://schemas.microsoft.com/office/powerpoint/2010/main" val="760312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5993" y="0"/>
            <a:ext cx="12192000" cy="52322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>
                <a:solidFill>
                  <a:schemeClr val="bg1"/>
                </a:solidFill>
              </a:rPr>
              <a:t>Developing Inclusive Youth</a:t>
            </a:r>
            <a:endParaRPr lang="en-US" i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89307" y="838200"/>
            <a:ext cx="112014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libri Light" panose="020F0302020204030204" pitchFamily="34" charset="0"/>
                <a:cs typeface="Calibri Light" panose="020F0302020204030204" pitchFamily="34" charset="0"/>
              </a:rPr>
              <a:t>Voice-over, animated peer exclusion and inclusion scenarios</a:t>
            </a:r>
          </a:p>
          <a:p>
            <a:endParaRPr lang="en-US" sz="3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US" sz="3600" dirty="0">
                <a:latin typeface="Calibri Light" panose="020F0302020204030204" pitchFamily="34" charset="0"/>
                <a:cs typeface="Calibri Light" panose="020F0302020204030204" pitchFamily="34" charset="0"/>
              </a:rPr>
              <a:t>Teacher-led discussion following the use of the tool</a:t>
            </a:r>
          </a:p>
          <a:p>
            <a:r>
              <a:rPr lang="en-US" sz="3600" dirty="0">
                <a:latin typeface="Calibri Light" panose="020F0302020204030204" pitchFamily="34" charset="0"/>
                <a:cs typeface="Calibri Light" panose="020F0302020204030204" pitchFamily="34" charset="0"/>
              </a:rPr>
              <a:t>for 30 minutes</a:t>
            </a:r>
          </a:p>
          <a:p>
            <a:endParaRPr lang="en-US" sz="3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US" sz="3600" dirty="0">
                <a:latin typeface="Calibri Light" panose="020F0302020204030204" pitchFamily="34" charset="0"/>
                <a:cs typeface="Calibri Light" panose="020F0302020204030204" pitchFamily="34" charset="0"/>
              </a:rPr>
              <a:t>Sitting in a circle in front of classroom</a:t>
            </a:r>
          </a:p>
          <a:p>
            <a:endParaRPr lang="en-US" sz="3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US" sz="3600" dirty="0">
                <a:latin typeface="Calibri Light" panose="020F0302020204030204" pitchFamily="34" charset="0"/>
                <a:cs typeface="Calibri Light" panose="020F0302020204030204" pitchFamily="34" charset="0"/>
              </a:rPr>
              <a:t>Teacher Training Workshop, Guided Charts for Discussion, Weekly Feedback</a:t>
            </a:r>
          </a:p>
        </p:txBody>
      </p:sp>
    </p:spTree>
    <p:extLst>
      <p:ext uri="{BB962C8B-B14F-4D97-AF65-F5344CB8AC3E}">
        <p14:creationId xmlns:p14="http://schemas.microsoft.com/office/powerpoint/2010/main" val="690889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66800"/>
            <a:ext cx="11658600" cy="51355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>
                <a:latin typeface="Calibri Light" panose="020F0302020204030204" pitchFamily="34" charset="0"/>
                <a:cs typeface="Calibri Light" panose="020F0302020204030204" pitchFamily="34" charset="0"/>
              </a:rPr>
              <a:t>Reducing prejudice and bias has positive benefits for the health of individuals, societies, and nations</a:t>
            </a:r>
          </a:p>
          <a:p>
            <a:pPr marL="0" indent="0">
              <a:buNone/>
            </a:pPr>
            <a:endParaRPr lang="en-US" sz="3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indent="0">
              <a:buNone/>
            </a:pPr>
            <a:r>
              <a:rPr lang="en-US" sz="3600" dirty="0">
                <a:latin typeface="Calibri Light" panose="020F0302020204030204" pitchFamily="34" charset="0"/>
                <a:cs typeface="Calibri Light" panose="020F0302020204030204" pitchFamily="34" charset="0"/>
              </a:rPr>
              <a:t>Developmental science plays a crucial role regarding reducing prejudice and bias in childhood</a:t>
            </a:r>
          </a:p>
          <a:p>
            <a:pPr marL="0" indent="0">
              <a:buNone/>
            </a:pPr>
            <a:endParaRPr lang="en-US" sz="3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indent="0" algn="ctr">
              <a:buNone/>
            </a:pPr>
            <a:r>
              <a:rPr lang="en-US" sz="3600" dirty="0">
                <a:latin typeface="Calibri Light" panose="020F0302020204030204" pitchFamily="34" charset="0"/>
                <a:cs typeface="Calibri Light" panose="020F0302020204030204" pitchFamily="34" charset="0"/>
              </a:rPr>
              <a:t>Basic research and intervention</a:t>
            </a:r>
          </a:p>
          <a:p>
            <a:pPr marL="0" indent="0">
              <a:buNone/>
            </a:pPr>
            <a:endParaRPr lang="en-US" sz="4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indent="0">
              <a:buNone/>
            </a:pPr>
            <a:endParaRPr lang="en-US" sz="4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indent="0">
              <a:buNone/>
            </a:pPr>
            <a:endParaRPr lang="en-US" sz="4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indent="0">
              <a:buNone/>
            </a:pPr>
            <a:endParaRPr lang="en-US" sz="38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indent="0">
              <a:buNone/>
            </a:pPr>
            <a:endParaRPr lang="en-US" sz="38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indent="0">
              <a:buNone/>
            </a:pPr>
            <a:endParaRPr lang="en-US" sz="38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indent="0">
              <a:buNone/>
            </a:pPr>
            <a:endParaRPr lang="en-US" sz="38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indent="0">
              <a:buNone/>
            </a:pPr>
            <a:endParaRPr lang="en-US" sz="38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864170-7DF5-4E28-8F3F-9649DD9E3F03}"/>
              </a:ext>
            </a:extLst>
          </p:cNvPr>
          <p:cNvSpPr txBox="1"/>
          <p:nvPr/>
        </p:nvSpPr>
        <p:spPr>
          <a:xfrm>
            <a:off x="0" y="0"/>
            <a:ext cx="12115800" cy="707886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40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	Experiencing prejudice is a global health problem</a:t>
            </a:r>
          </a:p>
        </p:txBody>
      </p:sp>
    </p:spTree>
    <p:extLst>
      <p:ext uri="{BB962C8B-B14F-4D97-AF65-F5344CB8AC3E}">
        <p14:creationId xmlns:p14="http://schemas.microsoft.com/office/powerpoint/2010/main" val="1380576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97B4EB4B-74DB-4894-9A91-04A5FEB9E74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7666041"/>
              </p:ext>
            </p:extLst>
          </p:nvPr>
        </p:nvGraphicFramePr>
        <p:xfrm>
          <a:off x="1828800" y="71149"/>
          <a:ext cx="8458200" cy="65358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5029101" imgH="3886068" progId="AcroExch.Document.DC">
                  <p:embed/>
                </p:oleObj>
              </mc:Choice>
              <mc:Fallback>
                <p:oleObj name="Acrobat Document" r:id="rId2" imgW="5029101" imgH="3886068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828800" y="71149"/>
                        <a:ext cx="8458200" cy="65358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AD6F06CF-8932-4E06-BEDE-55F0880DE023}"/>
              </a:ext>
            </a:extLst>
          </p:cNvPr>
          <p:cNvSpPr txBox="1"/>
          <p:nvPr/>
        </p:nvSpPr>
        <p:spPr>
          <a:xfrm>
            <a:off x="0" y="6533956"/>
            <a:ext cx="6096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Killen, et al., 2020; © J. Tycko, Illustrations, 2018</a:t>
            </a:r>
          </a:p>
        </p:txBody>
      </p:sp>
    </p:spTree>
    <p:extLst>
      <p:ext uri="{BB962C8B-B14F-4D97-AF65-F5344CB8AC3E}">
        <p14:creationId xmlns:p14="http://schemas.microsoft.com/office/powerpoint/2010/main" val="140684326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-6180"/>
            <a:ext cx="12192000" cy="52322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Classroom Conversations: 8 – 11 year olds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6200" y="517040"/>
            <a:ext cx="1188720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Inclusive</a:t>
            </a:r>
            <a:endParaRPr lang="en-US" sz="40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US" sz="3200" dirty="0">
                <a:latin typeface="Calibri Light" panose="020F0302020204030204" pitchFamily="34" charset="0"/>
                <a:cs typeface="Calibri Light" panose="020F0302020204030204" pitchFamily="34" charset="0"/>
              </a:rPr>
              <a:t>Anti-stereotypes				“People are not good or bad because 						of their skin color”</a:t>
            </a:r>
          </a:p>
          <a:p>
            <a:r>
              <a:rPr lang="en-US" sz="3200" dirty="0">
                <a:latin typeface="Calibri Light" panose="020F0302020204030204" pitchFamily="34" charset="0"/>
                <a:cs typeface="Calibri Light" panose="020F0302020204030204" pitchFamily="34" charset="0"/>
              </a:rPr>
              <a:t>Broader Societal Issues 		“A lot of times movies have Arabs as 						the bad guys because 	the news 							always shows Arabs in war.”</a:t>
            </a:r>
          </a:p>
          <a:p>
            <a:r>
              <a:rPr lang="en-US" sz="3200" dirty="0">
                <a:latin typeface="Calibri Light" panose="020F0302020204030204" pitchFamily="34" charset="0"/>
                <a:cs typeface="Calibri Light" panose="020F0302020204030204" pitchFamily="34" charset="0"/>
              </a:rPr>
              <a:t>Demonstrating Empathy		“I really feel bad that the kid was 							excluded.”</a:t>
            </a:r>
          </a:p>
          <a:p>
            <a:r>
              <a:rPr lang="en-US" sz="3200" dirty="0">
                <a:latin typeface="Calibri Light" panose="020F0302020204030204" pitchFamily="34" charset="0"/>
                <a:cs typeface="Calibri Light" panose="020F0302020204030204" pitchFamily="34" charset="0"/>
              </a:rPr>
              <a:t>Promoting Inclusive Behavior 	“If I saw someone not letting 							someone play because of 								their race I'd tell them it's wrong and 						breaks the Golden Rule”</a:t>
            </a:r>
          </a:p>
        </p:txBody>
      </p:sp>
    </p:spTree>
    <p:extLst>
      <p:ext uri="{BB962C8B-B14F-4D97-AF65-F5344CB8AC3E}">
        <p14:creationId xmlns:p14="http://schemas.microsoft.com/office/powerpoint/2010/main" val="4156864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-6180"/>
            <a:ext cx="12192000" cy="52322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Classroom Conversations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6200" y="517040"/>
            <a:ext cx="118872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Exclusive</a:t>
            </a:r>
          </a:p>
          <a:p>
            <a:r>
              <a:rPr lang="en-US" sz="3200" dirty="0">
                <a:latin typeface="Calibri Light" panose="020F0302020204030204" pitchFamily="34" charset="0"/>
                <a:cs typeface="Calibri Light" panose="020F0302020204030204" pitchFamily="34" charset="0"/>
              </a:rPr>
              <a:t>Perpetuating Stereotypes		“The stereotype is that Asians are 						smart and that’s good for Asians.”</a:t>
            </a:r>
          </a:p>
          <a:p>
            <a:r>
              <a:rPr lang="en-US" sz="3200" dirty="0">
                <a:latin typeface="Calibri Light" panose="020F0302020204030204" pitchFamily="34" charset="0"/>
                <a:cs typeface="Calibri Light" panose="020F0302020204030204" pitchFamily="34" charset="0"/>
              </a:rPr>
              <a:t>Denying Broader Societal Issues	“Well race doesn’t really affect you in 						the U.S.A.”</a:t>
            </a:r>
          </a:p>
          <a:p>
            <a:r>
              <a:rPr lang="en-US" sz="3200" dirty="0">
                <a:latin typeface="Calibri Light" panose="020F0302020204030204" pitchFamily="34" charset="0"/>
                <a:cs typeface="Calibri Light" panose="020F0302020204030204" pitchFamily="34" charset="0"/>
              </a:rPr>
              <a:t>Lacking Empathy				“If she is bad at dancing then it’s good 						to exclude her because sometimes 						life is hard -you have to deal with it.”</a:t>
            </a:r>
          </a:p>
          <a:p>
            <a:r>
              <a:rPr lang="en-US" sz="3200" dirty="0">
                <a:latin typeface="Calibri Light" panose="020F0302020204030204" pitchFamily="34" charset="0"/>
                <a:cs typeface="Calibri Light" panose="020F0302020204030204" pitchFamily="34" charset="0"/>
              </a:rPr>
              <a:t>Justifying Exclusive Behavior	“You can exclude mean people, you 						know.”</a:t>
            </a:r>
          </a:p>
        </p:txBody>
      </p:sp>
    </p:spTree>
    <p:extLst>
      <p:ext uri="{BB962C8B-B14F-4D97-AF65-F5344CB8AC3E}">
        <p14:creationId xmlns:p14="http://schemas.microsoft.com/office/powerpoint/2010/main" val="1370748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-6180"/>
            <a:ext cx="12192000" cy="52322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Classroom Conversations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6200" y="517040"/>
            <a:ext cx="1211580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Personal Experiences	</a:t>
            </a:r>
          </a:p>
          <a:p>
            <a:r>
              <a:rPr lang="en-US" sz="32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			</a:t>
            </a:r>
            <a:r>
              <a:rPr lang="en-US" sz="3200" dirty="0">
                <a:latin typeface="Calibri Light" panose="020F0302020204030204" pitchFamily="34" charset="0"/>
                <a:cs typeface="Calibri Light" panose="020F0302020204030204" pitchFamily="34" charset="0"/>
              </a:rPr>
              <a:t> “They told me I couldn’t play with them because I am 				a girl and girls can’t play soccer.”</a:t>
            </a:r>
          </a:p>
          <a:p>
            <a:r>
              <a:rPr lang="en-US" sz="3200" dirty="0"/>
              <a:t>						</a:t>
            </a:r>
            <a:r>
              <a:rPr lang="en-US" sz="3200" dirty="0">
                <a:latin typeface="Calibri Light" panose="020F0302020204030204" pitchFamily="34" charset="0"/>
                <a:cs typeface="Calibri Light" panose="020F0302020204030204" pitchFamily="34" charset="0"/>
              </a:rPr>
              <a:t>					</a:t>
            </a:r>
          </a:p>
          <a:p>
            <a:r>
              <a:rPr lang="en-US" sz="3200" dirty="0">
                <a:latin typeface="Calibri Light" panose="020F0302020204030204" pitchFamily="34" charset="0"/>
                <a:cs typeface="Calibri Light" panose="020F0302020204030204" pitchFamily="34" charset="0"/>
              </a:rPr>
              <a:t>			“I have a friend who is black. Even though he looks 				different than me, we are still best friends" </a:t>
            </a:r>
          </a:p>
          <a:p>
            <a:endParaRPr lang="en-US" sz="32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US" sz="3200" dirty="0">
                <a:latin typeface="Calibri Light" panose="020F0302020204030204" pitchFamily="34" charset="0"/>
                <a:cs typeface="Calibri Light" panose="020F0302020204030204" pitchFamily="34" charset="0"/>
              </a:rPr>
              <a:t>			“My friends said I was too fat to play soccer with them”</a:t>
            </a:r>
          </a:p>
          <a:p>
            <a:endParaRPr lang="en-US" sz="32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US" sz="3200" dirty="0">
                <a:latin typeface="Calibri Light" panose="020F0302020204030204" pitchFamily="34" charset="0"/>
                <a:cs typeface="Calibri Light" panose="020F0302020204030204" pitchFamily="34" charset="0"/>
              </a:rPr>
              <a:t>			“Groups of guys assumed I didn't like Star Wars and it 				made me feel left out.”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597551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-6180"/>
            <a:ext cx="12192000" cy="52322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Randomized Control Design</a:t>
            </a:r>
            <a:endParaRPr lang="en-US" dirty="0">
              <a:solidFill>
                <a:schemeClr val="bg1"/>
              </a:solidFill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32DCA054-59CF-42F8-B56F-96EEC6457F6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5419158"/>
              </p:ext>
            </p:extLst>
          </p:nvPr>
        </p:nvGraphicFramePr>
        <p:xfrm>
          <a:off x="533400" y="1268100"/>
          <a:ext cx="10896600" cy="3950614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093026">
                  <a:extLst>
                    <a:ext uri="{9D8B030D-6E8A-4147-A177-3AD203B41FA5}">
                      <a16:colId xmlns:a16="http://schemas.microsoft.com/office/drawing/2014/main" val="2568349822"/>
                    </a:ext>
                  </a:extLst>
                </a:gridCol>
                <a:gridCol w="1095395">
                  <a:extLst>
                    <a:ext uri="{9D8B030D-6E8A-4147-A177-3AD203B41FA5}">
                      <a16:colId xmlns:a16="http://schemas.microsoft.com/office/drawing/2014/main" val="3303620746"/>
                    </a:ext>
                  </a:extLst>
                </a:gridCol>
                <a:gridCol w="955830">
                  <a:extLst>
                    <a:ext uri="{9D8B030D-6E8A-4147-A177-3AD203B41FA5}">
                      <a16:colId xmlns:a16="http://schemas.microsoft.com/office/drawing/2014/main" val="4119001967"/>
                    </a:ext>
                  </a:extLst>
                </a:gridCol>
                <a:gridCol w="936380">
                  <a:extLst>
                    <a:ext uri="{9D8B030D-6E8A-4147-A177-3AD203B41FA5}">
                      <a16:colId xmlns:a16="http://schemas.microsoft.com/office/drawing/2014/main" val="3838457327"/>
                    </a:ext>
                  </a:extLst>
                </a:gridCol>
                <a:gridCol w="1001708">
                  <a:extLst>
                    <a:ext uri="{9D8B030D-6E8A-4147-A177-3AD203B41FA5}">
                      <a16:colId xmlns:a16="http://schemas.microsoft.com/office/drawing/2014/main" val="2505129303"/>
                    </a:ext>
                  </a:extLst>
                </a:gridCol>
                <a:gridCol w="892870">
                  <a:extLst>
                    <a:ext uri="{9D8B030D-6E8A-4147-A177-3AD203B41FA5}">
                      <a16:colId xmlns:a16="http://schemas.microsoft.com/office/drawing/2014/main" val="4090514510"/>
                    </a:ext>
                  </a:extLst>
                </a:gridCol>
                <a:gridCol w="1035190">
                  <a:extLst>
                    <a:ext uri="{9D8B030D-6E8A-4147-A177-3AD203B41FA5}">
                      <a16:colId xmlns:a16="http://schemas.microsoft.com/office/drawing/2014/main" val="3661393905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126077812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78969526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707954329"/>
                    </a:ext>
                  </a:extLst>
                </a:gridCol>
                <a:gridCol w="1066801">
                  <a:extLst>
                    <a:ext uri="{9D8B030D-6E8A-4147-A177-3AD203B41FA5}">
                      <a16:colId xmlns:a16="http://schemas.microsoft.com/office/drawing/2014/main" val="10877133"/>
                    </a:ext>
                  </a:extLst>
                </a:gridCol>
              </a:tblGrid>
              <a:tr h="151369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Design</a:t>
                      </a:r>
                      <a:endParaRPr lang="en-US" sz="24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     </a:t>
                      </a:r>
                      <a:endParaRPr lang="en-US" sz="24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Week</a:t>
                      </a:r>
                    </a:p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1</a:t>
                      </a:r>
                    </a:p>
                  </a:txBody>
                  <a:tcPr marL="68580" marR="68580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Week 2</a:t>
                      </a:r>
                      <a:endParaRPr lang="en-US" sz="24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Week 3</a:t>
                      </a:r>
                      <a:endParaRPr lang="en-US" sz="24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Week 4</a:t>
                      </a:r>
                      <a:endParaRPr lang="en-US" sz="24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Week 5</a:t>
                      </a:r>
                      <a:endParaRPr lang="en-US" sz="24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Week 6</a:t>
                      </a:r>
                      <a:endParaRPr lang="en-US" sz="24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Week 7</a:t>
                      </a:r>
                      <a:endParaRPr lang="en-US" sz="24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Week 8</a:t>
                      </a:r>
                      <a:endParaRPr lang="en-US" sz="24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Week 9</a:t>
                      </a:r>
                      <a:endParaRPr lang="en-US" sz="24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Week 10</a:t>
                      </a:r>
                      <a:endParaRPr lang="en-US" sz="24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9340574"/>
                  </a:ext>
                </a:extLst>
              </a:tr>
              <a:tr h="120806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DIY </a:t>
                      </a:r>
                      <a:endParaRPr lang="en-US" sz="24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Pretest</a:t>
                      </a:r>
                    </a:p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 </a:t>
                      </a:r>
                      <a:endParaRPr lang="en-US" sz="24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DIY</a:t>
                      </a:r>
                      <a:endParaRPr lang="en-US" sz="24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DIY</a:t>
                      </a:r>
                      <a:endParaRPr lang="en-US" sz="24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DIY</a:t>
                      </a:r>
                      <a:endParaRPr lang="en-US" sz="24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DIY</a:t>
                      </a:r>
                      <a:endParaRPr lang="en-US" sz="24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DIY</a:t>
                      </a:r>
                      <a:endParaRPr lang="en-US" sz="24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DIY</a:t>
                      </a:r>
                      <a:endParaRPr lang="en-US" sz="24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DIY</a:t>
                      </a:r>
                      <a:endParaRPr lang="en-US" sz="24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DIY</a:t>
                      </a:r>
                      <a:endParaRPr lang="en-US" sz="24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Post-test</a:t>
                      </a:r>
                      <a:endParaRPr lang="en-US" sz="24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7064852"/>
                  </a:ext>
                </a:extLst>
              </a:tr>
              <a:tr h="120806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BAU</a:t>
                      </a:r>
                    </a:p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 </a:t>
                      </a:r>
                      <a:endParaRPr lang="en-US" sz="24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Pretest</a:t>
                      </a:r>
                    </a:p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 </a:t>
                      </a:r>
                      <a:endParaRPr lang="en-US" sz="24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BAU</a:t>
                      </a:r>
                      <a:endParaRPr lang="en-US" sz="24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BAU</a:t>
                      </a:r>
                      <a:endParaRPr lang="en-US" sz="24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BAU</a:t>
                      </a:r>
                      <a:endParaRPr lang="en-US" sz="24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BAU</a:t>
                      </a:r>
                      <a:endParaRPr lang="en-US" sz="24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BAU</a:t>
                      </a:r>
                      <a:endParaRPr lang="en-US" sz="24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BAU</a:t>
                      </a:r>
                      <a:endParaRPr lang="en-US" sz="24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BAU</a:t>
                      </a:r>
                      <a:endParaRPr lang="en-US" sz="24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BAU</a:t>
                      </a:r>
                      <a:endParaRPr lang="en-US" sz="24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Post-test</a:t>
                      </a:r>
                      <a:endParaRPr lang="en-US" sz="24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1545931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7F17856F-4C4E-45A3-888F-826DB7DF4B01}"/>
              </a:ext>
            </a:extLst>
          </p:cNvPr>
          <p:cNvSpPr txBox="1"/>
          <p:nvPr/>
        </p:nvSpPr>
        <p:spPr>
          <a:xfrm>
            <a:off x="1107804" y="5751091"/>
            <a:ext cx="10744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DIY = Developing Inclusive Youth intervention program</a:t>
            </a:r>
          </a:p>
          <a:p>
            <a:r>
              <a:rPr lang="en-US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BAU = Business-as-Usual control group</a:t>
            </a:r>
          </a:p>
        </p:txBody>
      </p:sp>
    </p:spTree>
    <p:extLst>
      <p:ext uri="{BB962C8B-B14F-4D97-AF65-F5344CB8AC3E}">
        <p14:creationId xmlns:p14="http://schemas.microsoft.com/office/powerpoint/2010/main" val="66427005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-6180"/>
            <a:ext cx="12192000" cy="52322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Outcome Variables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6200" y="517040"/>
            <a:ext cx="1211580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/>
            <a:r>
              <a:rPr lang="en-US" sz="3600" dirty="0">
                <a:latin typeface="Calibri Light" panose="020F0302020204030204" pitchFamily="34" charset="0"/>
                <a:cs typeface="Calibri Light" panose="020F0302020204030204" pitchFamily="34" charset="0"/>
              </a:rPr>
              <a:t>Social Inclusion and Exclusion</a:t>
            </a:r>
          </a:p>
          <a:p>
            <a:pPr algn="ctr"/>
            <a:endParaRPr lang="en-US" sz="3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/>
            <a:r>
              <a:rPr lang="en-US" sz="3600" dirty="0">
                <a:latin typeface="Calibri Light" panose="020F0302020204030204" pitchFamily="34" charset="0"/>
                <a:cs typeface="Calibri Light" panose="020F0302020204030204" pitchFamily="34" charset="0"/>
              </a:rPr>
              <a:t>Trait Attributions</a:t>
            </a:r>
          </a:p>
          <a:p>
            <a:pPr algn="ctr"/>
            <a:endParaRPr lang="en-US" sz="3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/>
            <a:r>
              <a:rPr lang="en-US" sz="3600" dirty="0">
                <a:latin typeface="Calibri Light" panose="020F0302020204030204" pitchFamily="34" charset="0"/>
                <a:cs typeface="Calibri Light" panose="020F0302020204030204" pitchFamily="34" charset="0"/>
              </a:rPr>
              <a:t>Math and Science Competency Beliefs</a:t>
            </a:r>
          </a:p>
          <a:p>
            <a:pPr algn="ctr"/>
            <a:endParaRPr lang="en-US" sz="3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/>
            <a:r>
              <a:rPr lang="en-US" sz="3600" dirty="0">
                <a:latin typeface="Calibri Light" panose="020F0302020204030204" pitchFamily="34" charset="0"/>
                <a:cs typeface="Calibri Light" panose="020F0302020204030204" pitchFamily="34" charset="0"/>
              </a:rPr>
              <a:t>Reported Play Contact with Diverse Peers</a:t>
            </a:r>
            <a:endParaRPr lang="en-US" sz="4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US" sz="3200" dirty="0">
                <a:latin typeface="Calibri Light" panose="020F0302020204030204" pitchFamily="34" charset="0"/>
                <a:cs typeface="Calibri Light" panose="020F0302020204030204" pitchFamily="34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54568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3335E225-6EC4-490D-9F6F-1C8324216164}"/>
              </a:ext>
            </a:extLst>
          </p:cNvPr>
          <p:cNvGraphicFramePr>
            <a:graphicFrameLocks noGrp="1"/>
          </p:cNvGraphicFramePr>
          <p:nvPr/>
        </p:nvGraphicFramePr>
        <p:xfrm>
          <a:off x="486211" y="1676400"/>
          <a:ext cx="11219578" cy="396239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21496">
                  <a:extLst>
                    <a:ext uri="{9D8B030D-6E8A-4147-A177-3AD203B41FA5}">
                      <a16:colId xmlns:a16="http://schemas.microsoft.com/office/drawing/2014/main" val="977234773"/>
                    </a:ext>
                  </a:extLst>
                </a:gridCol>
                <a:gridCol w="1468482">
                  <a:extLst>
                    <a:ext uri="{9D8B030D-6E8A-4147-A177-3AD203B41FA5}">
                      <a16:colId xmlns:a16="http://schemas.microsoft.com/office/drawing/2014/main" val="2649525292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984805708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305340483"/>
                    </a:ext>
                  </a:extLst>
                </a:gridCol>
                <a:gridCol w="1147701">
                  <a:extLst>
                    <a:ext uri="{9D8B030D-6E8A-4147-A177-3AD203B41FA5}">
                      <a16:colId xmlns:a16="http://schemas.microsoft.com/office/drawing/2014/main" val="3633994594"/>
                    </a:ext>
                  </a:extLst>
                </a:gridCol>
                <a:gridCol w="1102451">
                  <a:extLst>
                    <a:ext uri="{9D8B030D-6E8A-4147-A177-3AD203B41FA5}">
                      <a16:colId xmlns:a16="http://schemas.microsoft.com/office/drawing/2014/main" val="2989838840"/>
                    </a:ext>
                  </a:extLst>
                </a:gridCol>
                <a:gridCol w="1069946">
                  <a:extLst>
                    <a:ext uri="{9D8B030D-6E8A-4147-A177-3AD203B41FA5}">
                      <a16:colId xmlns:a16="http://schemas.microsoft.com/office/drawing/2014/main" val="1453818502"/>
                    </a:ext>
                  </a:extLst>
                </a:gridCol>
                <a:gridCol w="1130255">
                  <a:extLst>
                    <a:ext uri="{9D8B030D-6E8A-4147-A177-3AD203B41FA5}">
                      <a16:colId xmlns:a16="http://schemas.microsoft.com/office/drawing/2014/main" val="1497137956"/>
                    </a:ext>
                  </a:extLst>
                </a:gridCol>
                <a:gridCol w="1264647">
                  <a:extLst>
                    <a:ext uri="{9D8B030D-6E8A-4147-A177-3AD203B41FA5}">
                      <a16:colId xmlns:a16="http://schemas.microsoft.com/office/drawing/2014/main" val="2737884089"/>
                    </a:ext>
                  </a:extLst>
                </a:gridCol>
              </a:tblGrid>
              <a:tr h="180694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 </a:t>
                      </a:r>
                      <a:endParaRPr lang="en-US" sz="18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Likelihood of Interracial Peer Inclusion</a:t>
                      </a:r>
                      <a:endParaRPr lang="en-US" sz="16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Evaluation of Interracial Peer Exclusion</a:t>
                      </a:r>
                      <a:endParaRPr lang="en-US" sz="16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Traits for Gender Ingroup</a:t>
                      </a:r>
                      <a:endParaRPr lang="en-US" sz="16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Traits for Gender Outgroup</a:t>
                      </a:r>
                      <a:endParaRPr lang="en-US" sz="16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Traits for Ethnic Groups</a:t>
                      </a:r>
                      <a:endParaRPr lang="en-US" sz="16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Math and Science Beliefs - Female</a:t>
                      </a:r>
                      <a:endParaRPr lang="en-US" sz="16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Math and Science Beliefs - Black</a:t>
                      </a:r>
                      <a:endParaRPr lang="en-US" sz="16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Reported Contact with Diverse Peers</a:t>
                      </a:r>
                      <a:endParaRPr lang="en-US" sz="16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7080635"/>
                  </a:ext>
                </a:extLst>
              </a:tr>
              <a:tr h="107772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Treatment Effect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 </a:t>
                      </a:r>
                      <a:endParaRPr lang="en-US" sz="18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2.16 (0.32)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-1.11 (0.28)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0.56 (0.17)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0.52 (0.17)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0.80 (0.23)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0.10  (0.05)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0.11  (0.05)</a:t>
                      </a:r>
                      <a:endParaRPr lang="en-US" sz="18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0.18  (0.11)</a:t>
                      </a:r>
                      <a:endParaRPr lang="en-US" sz="18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35798752"/>
                  </a:ext>
                </a:extLst>
              </a:tr>
              <a:tr h="107772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Significance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 </a:t>
                      </a:r>
                      <a:endParaRPr lang="en-US" sz="18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i="1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p</a:t>
                      </a:r>
                      <a:r>
                        <a:rPr lang="en-US" sz="2000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&lt; .001</a:t>
                      </a:r>
                      <a:endParaRPr lang="en-US" sz="18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i="1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p</a:t>
                      </a:r>
                      <a:r>
                        <a:rPr lang="en-US" sz="2000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&lt; .001</a:t>
                      </a:r>
                      <a:endParaRPr lang="en-US" sz="18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i="1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p </a:t>
                      </a:r>
                      <a:r>
                        <a:rPr lang="en-US" sz="2000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= .001</a:t>
                      </a:r>
                      <a:endParaRPr lang="en-US" sz="18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i="1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p =</a:t>
                      </a:r>
                      <a:r>
                        <a:rPr lang="en-US" sz="2000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.002</a:t>
                      </a:r>
                      <a:endParaRPr lang="en-US" sz="18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i="1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p</a:t>
                      </a:r>
                      <a:r>
                        <a:rPr lang="en-US" sz="2000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= .002</a:t>
                      </a:r>
                      <a:endParaRPr lang="en-US" sz="18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i="1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p </a:t>
                      </a:r>
                      <a:r>
                        <a:rPr lang="en-US" sz="2000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= .04</a:t>
                      </a:r>
                      <a:endParaRPr lang="en-US" sz="18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i="1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p</a:t>
                      </a:r>
                      <a:r>
                        <a:rPr lang="en-US" sz="2000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= .04</a:t>
                      </a:r>
                      <a:endParaRPr lang="en-US" sz="18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i="1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p</a:t>
                      </a:r>
                      <a:r>
                        <a:rPr lang="en-US" sz="2000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= .08</a:t>
                      </a:r>
                      <a:endParaRPr lang="en-US" sz="18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493105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BCCF7976-B0AC-4C65-BFC8-544A806E2551}"/>
              </a:ext>
            </a:extLst>
          </p:cNvPr>
          <p:cNvSpPr/>
          <p:nvPr/>
        </p:nvSpPr>
        <p:spPr>
          <a:xfrm>
            <a:off x="533400" y="381000"/>
            <a:ext cx="10287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Regression coefficients for differences between the DIY program group and the BAU control group on the outcome variables, overall</a:t>
            </a:r>
            <a:endParaRPr lang="en-US" sz="2400" dirty="0">
              <a:effectLst/>
              <a:latin typeface="Calibri Light" panose="020F0302020204030204" pitchFamily="34" charset="0"/>
              <a:ea typeface="Calibri" panose="020F05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C8B06B8-6D45-4807-98BF-C5E944F5F860}"/>
              </a:ext>
            </a:extLst>
          </p:cNvPr>
          <p:cNvSpPr/>
          <p:nvPr/>
        </p:nvSpPr>
        <p:spPr>
          <a:xfrm>
            <a:off x="1981200" y="1684256"/>
            <a:ext cx="1447800" cy="3962398"/>
          </a:xfrm>
          <a:prstGeom prst="rect">
            <a:avLst/>
          </a:prstGeom>
          <a:noFill/>
          <a:ln w="571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B5251A6-8B84-4D39-B229-9345A3FEBA40}"/>
              </a:ext>
            </a:extLst>
          </p:cNvPr>
          <p:cNvSpPr/>
          <p:nvPr/>
        </p:nvSpPr>
        <p:spPr>
          <a:xfrm>
            <a:off x="3470690" y="1684256"/>
            <a:ext cx="1447800" cy="3962398"/>
          </a:xfrm>
          <a:prstGeom prst="rect">
            <a:avLst/>
          </a:prstGeom>
          <a:noFill/>
          <a:ln w="571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D889136-079E-4233-BD98-932E2C5D5D9B}"/>
              </a:ext>
            </a:extLst>
          </p:cNvPr>
          <p:cNvSpPr txBox="1"/>
          <p:nvPr/>
        </p:nvSpPr>
        <p:spPr>
          <a:xfrm>
            <a:off x="228600" y="6477000"/>
            <a:ext cx="6096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Killen, et al., 2020</a:t>
            </a:r>
          </a:p>
        </p:txBody>
      </p:sp>
    </p:spTree>
    <p:extLst>
      <p:ext uri="{BB962C8B-B14F-4D97-AF65-F5344CB8AC3E}">
        <p14:creationId xmlns:p14="http://schemas.microsoft.com/office/powerpoint/2010/main" val="4139371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3335E225-6EC4-490D-9F6F-1C83242161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8791797"/>
              </p:ext>
            </p:extLst>
          </p:nvPr>
        </p:nvGraphicFramePr>
        <p:xfrm>
          <a:off x="486211" y="1676400"/>
          <a:ext cx="11219578" cy="396239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21496">
                  <a:extLst>
                    <a:ext uri="{9D8B030D-6E8A-4147-A177-3AD203B41FA5}">
                      <a16:colId xmlns:a16="http://schemas.microsoft.com/office/drawing/2014/main" val="977234773"/>
                    </a:ext>
                  </a:extLst>
                </a:gridCol>
                <a:gridCol w="1468482">
                  <a:extLst>
                    <a:ext uri="{9D8B030D-6E8A-4147-A177-3AD203B41FA5}">
                      <a16:colId xmlns:a16="http://schemas.microsoft.com/office/drawing/2014/main" val="2649525292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984805708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305340483"/>
                    </a:ext>
                  </a:extLst>
                </a:gridCol>
                <a:gridCol w="1147701">
                  <a:extLst>
                    <a:ext uri="{9D8B030D-6E8A-4147-A177-3AD203B41FA5}">
                      <a16:colId xmlns:a16="http://schemas.microsoft.com/office/drawing/2014/main" val="3633994594"/>
                    </a:ext>
                  </a:extLst>
                </a:gridCol>
                <a:gridCol w="1102451">
                  <a:extLst>
                    <a:ext uri="{9D8B030D-6E8A-4147-A177-3AD203B41FA5}">
                      <a16:colId xmlns:a16="http://schemas.microsoft.com/office/drawing/2014/main" val="2989838840"/>
                    </a:ext>
                  </a:extLst>
                </a:gridCol>
                <a:gridCol w="1069946">
                  <a:extLst>
                    <a:ext uri="{9D8B030D-6E8A-4147-A177-3AD203B41FA5}">
                      <a16:colId xmlns:a16="http://schemas.microsoft.com/office/drawing/2014/main" val="1453818502"/>
                    </a:ext>
                  </a:extLst>
                </a:gridCol>
                <a:gridCol w="1130255">
                  <a:extLst>
                    <a:ext uri="{9D8B030D-6E8A-4147-A177-3AD203B41FA5}">
                      <a16:colId xmlns:a16="http://schemas.microsoft.com/office/drawing/2014/main" val="1497137956"/>
                    </a:ext>
                  </a:extLst>
                </a:gridCol>
                <a:gridCol w="1264647">
                  <a:extLst>
                    <a:ext uri="{9D8B030D-6E8A-4147-A177-3AD203B41FA5}">
                      <a16:colId xmlns:a16="http://schemas.microsoft.com/office/drawing/2014/main" val="2737884089"/>
                    </a:ext>
                  </a:extLst>
                </a:gridCol>
              </a:tblGrid>
              <a:tr h="180694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 </a:t>
                      </a:r>
                      <a:endParaRPr lang="en-US" sz="18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Likelihood of Interracial Peer Inclusion</a:t>
                      </a:r>
                      <a:endParaRPr lang="en-US" sz="16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Evaluation of Interracial Peer Exclusion</a:t>
                      </a:r>
                      <a:endParaRPr lang="en-US" sz="16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Traits for Gender Ingroup</a:t>
                      </a:r>
                      <a:endParaRPr lang="en-US" sz="16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Traits for Gender Outgroup</a:t>
                      </a:r>
                      <a:endParaRPr lang="en-US" sz="16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Traits for Ethnic Groups</a:t>
                      </a:r>
                      <a:endParaRPr lang="en-US" sz="16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Math and Science Beliefs - Female</a:t>
                      </a:r>
                      <a:endParaRPr lang="en-US" sz="16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Math and Science Beliefs - Black</a:t>
                      </a:r>
                      <a:endParaRPr lang="en-US" sz="16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Reported Contact with Diverse Peers</a:t>
                      </a:r>
                      <a:endParaRPr lang="en-US" sz="16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7080635"/>
                  </a:ext>
                </a:extLst>
              </a:tr>
              <a:tr h="107772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Treatment Effect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 </a:t>
                      </a:r>
                      <a:endParaRPr lang="en-US" sz="18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2.16 (0.32)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-1.11 (0.28)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0.56 (0.17)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0.52 (0.17)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0.80 (0.23)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0.10  (0.05)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0.11  (0.05)</a:t>
                      </a:r>
                      <a:endParaRPr lang="en-US" sz="18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0.18  (0.11)</a:t>
                      </a:r>
                      <a:endParaRPr lang="en-US" sz="18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35798752"/>
                  </a:ext>
                </a:extLst>
              </a:tr>
              <a:tr h="107772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Significance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 </a:t>
                      </a:r>
                      <a:endParaRPr lang="en-US" sz="18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i="1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p</a:t>
                      </a:r>
                      <a:r>
                        <a:rPr lang="en-US" sz="2000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&lt; .001</a:t>
                      </a:r>
                      <a:endParaRPr lang="en-US" sz="18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i="1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p</a:t>
                      </a:r>
                      <a:r>
                        <a:rPr lang="en-US" sz="2000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&lt; .001</a:t>
                      </a:r>
                      <a:endParaRPr lang="en-US" sz="18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i="1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p </a:t>
                      </a:r>
                      <a:r>
                        <a:rPr lang="en-US" sz="2000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= .001</a:t>
                      </a:r>
                      <a:endParaRPr lang="en-US" sz="18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i="1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p =</a:t>
                      </a:r>
                      <a:r>
                        <a:rPr lang="en-US" sz="2000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.002</a:t>
                      </a:r>
                      <a:endParaRPr lang="en-US" sz="18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i="1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p</a:t>
                      </a:r>
                      <a:r>
                        <a:rPr lang="en-US" sz="2000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= .002</a:t>
                      </a:r>
                      <a:endParaRPr lang="en-US" sz="18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i="1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p </a:t>
                      </a:r>
                      <a:r>
                        <a:rPr lang="en-US" sz="2000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= .04</a:t>
                      </a:r>
                      <a:endParaRPr lang="en-US" sz="18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i="1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p</a:t>
                      </a:r>
                      <a:r>
                        <a:rPr lang="en-US" sz="2000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= .04</a:t>
                      </a:r>
                      <a:endParaRPr lang="en-US" sz="18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i="1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p</a:t>
                      </a:r>
                      <a:r>
                        <a:rPr lang="en-US" sz="2000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= .08</a:t>
                      </a:r>
                      <a:endParaRPr lang="en-US" sz="18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493105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BCCF7976-B0AC-4C65-BFC8-544A806E2551}"/>
              </a:ext>
            </a:extLst>
          </p:cNvPr>
          <p:cNvSpPr/>
          <p:nvPr/>
        </p:nvSpPr>
        <p:spPr>
          <a:xfrm>
            <a:off x="533400" y="381000"/>
            <a:ext cx="10287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Regression coefficients for differences between the DIY program group and the BAU control group on the outcome variables, overall</a:t>
            </a:r>
            <a:endParaRPr lang="en-US" sz="2400" dirty="0">
              <a:effectLst/>
              <a:latin typeface="Calibri Light" panose="020F0302020204030204" pitchFamily="34" charset="0"/>
              <a:ea typeface="Calibri" panose="020F05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8E5B56D-C58E-48CB-B8E7-98FFB8F4B3E9}"/>
              </a:ext>
            </a:extLst>
          </p:cNvPr>
          <p:cNvSpPr/>
          <p:nvPr/>
        </p:nvSpPr>
        <p:spPr>
          <a:xfrm>
            <a:off x="4953000" y="1676400"/>
            <a:ext cx="990600" cy="3962398"/>
          </a:xfrm>
          <a:prstGeom prst="rect">
            <a:avLst/>
          </a:prstGeom>
          <a:noFill/>
          <a:ln w="571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4063C80-702E-43FE-B050-244E68A488B6}"/>
              </a:ext>
            </a:extLst>
          </p:cNvPr>
          <p:cNvSpPr/>
          <p:nvPr/>
        </p:nvSpPr>
        <p:spPr>
          <a:xfrm>
            <a:off x="5995446" y="1676400"/>
            <a:ext cx="1091153" cy="3962398"/>
          </a:xfrm>
          <a:prstGeom prst="rect">
            <a:avLst/>
          </a:prstGeom>
          <a:noFill/>
          <a:ln w="571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27ED169-6F95-4347-BAB4-D77F0055CFF3}"/>
              </a:ext>
            </a:extLst>
          </p:cNvPr>
          <p:cNvSpPr/>
          <p:nvPr/>
        </p:nvSpPr>
        <p:spPr>
          <a:xfrm>
            <a:off x="7138445" y="1676400"/>
            <a:ext cx="1091153" cy="3962398"/>
          </a:xfrm>
          <a:prstGeom prst="rect">
            <a:avLst/>
          </a:prstGeom>
          <a:noFill/>
          <a:ln w="571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945A0D8-C3B8-4DF5-873C-12D903837244}"/>
              </a:ext>
            </a:extLst>
          </p:cNvPr>
          <p:cNvSpPr txBox="1"/>
          <p:nvPr/>
        </p:nvSpPr>
        <p:spPr>
          <a:xfrm>
            <a:off x="228600" y="6477000"/>
            <a:ext cx="6096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Killen, et al., 2020</a:t>
            </a:r>
          </a:p>
        </p:txBody>
      </p:sp>
    </p:spTree>
    <p:extLst>
      <p:ext uri="{BB962C8B-B14F-4D97-AF65-F5344CB8AC3E}">
        <p14:creationId xmlns:p14="http://schemas.microsoft.com/office/powerpoint/2010/main" val="2134293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3335E225-6EC4-490D-9F6F-1C8324216164}"/>
              </a:ext>
            </a:extLst>
          </p:cNvPr>
          <p:cNvGraphicFramePr>
            <a:graphicFrameLocks noGrp="1"/>
          </p:cNvGraphicFramePr>
          <p:nvPr/>
        </p:nvGraphicFramePr>
        <p:xfrm>
          <a:off x="486211" y="1676400"/>
          <a:ext cx="11219578" cy="396239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21496">
                  <a:extLst>
                    <a:ext uri="{9D8B030D-6E8A-4147-A177-3AD203B41FA5}">
                      <a16:colId xmlns:a16="http://schemas.microsoft.com/office/drawing/2014/main" val="977234773"/>
                    </a:ext>
                  </a:extLst>
                </a:gridCol>
                <a:gridCol w="1468482">
                  <a:extLst>
                    <a:ext uri="{9D8B030D-6E8A-4147-A177-3AD203B41FA5}">
                      <a16:colId xmlns:a16="http://schemas.microsoft.com/office/drawing/2014/main" val="2649525292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984805708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305340483"/>
                    </a:ext>
                  </a:extLst>
                </a:gridCol>
                <a:gridCol w="1147701">
                  <a:extLst>
                    <a:ext uri="{9D8B030D-6E8A-4147-A177-3AD203B41FA5}">
                      <a16:colId xmlns:a16="http://schemas.microsoft.com/office/drawing/2014/main" val="3633994594"/>
                    </a:ext>
                  </a:extLst>
                </a:gridCol>
                <a:gridCol w="1102451">
                  <a:extLst>
                    <a:ext uri="{9D8B030D-6E8A-4147-A177-3AD203B41FA5}">
                      <a16:colId xmlns:a16="http://schemas.microsoft.com/office/drawing/2014/main" val="2989838840"/>
                    </a:ext>
                  </a:extLst>
                </a:gridCol>
                <a:gridCol w="1069946">
                  <a:extLst>
                    <a:ext uri="{9D8B030D-6E8A-4147-A177-3AD203B41FA5}">
                      <a16:colId xmlns:a16="http://schemas.microsoft.com/office/drawing/2014/main" val="1453818502"/>
                    </a:ext>
                  </a:extLst>
                </a:gridCol>
                <a:gridCol w="1130255">
                  <a:extLst>
                    <a:ext uri="{9D8B030D-6E8A-4147-A177-3AD203B41FA5}">
                      <a16:colId xmlns:a16="http://schemas.microsoft.com/office/drawing/2014/main" val="1497137956"/>
                    </a:ext>
                  </a:extLst>
                </a:gridCol>
                <a:gridCol w="1264647">
                  <a:extLst>
                    <a:ext uri="{9D8B030D-6E8A-4147-A177-3AD203B41FA5}">
                      <a16:colId xmlns:a16="http://schemas.microsoft.com/office/drawing/2014/main" val="2737884089"/>
                    </a:ext>
                  </a:extLst>
                </a:gridCol>
              </a:tblGrid>
              <a:tr h="180694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 </a:t>
                      </a:r>
                      <a:endParaRPr lang="en-US" sz="18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Likelihood of Interracial Peer Inclusion</a:t>
                      </a:r>
                      <a:endParaRPr lang="en-US" sz="16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Evaluation of Interracial Peer Exclusion</a:t>
                      </a:r>
                      <a:endParaRPr lang="en-US" sz="16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Traits for Gender Ingroup</a:t>
                      </a:r>
                      <a:endParaRPr lang="en-US" sz="16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Traits for Gender Outgroup</a:t>
                      </a:r>
                      <a:endParaRPr lang="en-US" sz="16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Traits for Ethnic Groups</a:t>
                      </a:r>
                      <a:endParaRPr lang="en-US" sz="16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Math and Science Beliefs - Female</a:t>
                      </a:r>
                      <a:endParaRPr lang="en-US" sz="16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Math and Science Beliefs - Black</a:t>
                      </a:r>
                      <a:endParaRPr lang="en-US" sz="16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Reported Contact with Diverse Peers</a:t>
                      </a:r>
                      <a:endParaRPr lang="en-US" sz="16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7080635"/>
                  </a:ext>
                </a:extLst>
              </a:tr>
              <a:tr h="107772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Treatment Effect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 </a:t>
                      </a:r>
                      <a:endParaRPr lang="en-US" sz="18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2.16 (0.32)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-1.11 (0.28)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0.56 (0.17)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0.52 (0.17)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0.80 (0.23)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0.10  (0.05)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0.11  (0.05)</a:t>
                      </a:r>
                      <a:endParaRPr lang="en-US" sz="18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0.18  (0.11)</a:t>
                      </a:r>
                      <a:endParaRPr lang="en-US" sz="18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35798752"/>
                  </a:ext>
                </a:extLst>
              </a:tr>
              <a:tr h="107772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Significance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 </a:t>
                      </a:r>
                      <a:endParaRPr lang="en-US" sz="18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i="1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p</a:t>
                      </a:r>
                      <a:r>
                        <a:rPr lang="en-US" sz="2000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&lt; .001</a:t>
                      </a:r>
                      <a:endParaRPr lang="en-US" sz="18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i="1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p</a:t>
                      </a:r>
                      <a:r>
                        <a:rPr lang="en-US" sz="2000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&lt; .001</a:t>
                      </a:r>
                      <a:endParaRPr lang="en-US" sz="18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i="1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p </a:t>
                      </a:r>
                      <a:r>
                        <a:rPr lang="en-US" sz="2000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= .001</a:t>
                      </a:r>
                      <a:endParaRPr lang="en-US" sz="18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i="1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p =</a:t>
                      </a:r>
                      <a:r>
                        <a:rPr lang="en-US" sz="2000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.002</a:t>
                      </a:r>
                      <a:endParaRPr lang="en-US" sz="18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i="1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p</a:t>
                      </a:r>
                      <a:r>
                        <a:rPr lang="en-US" sz="2000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= .002</a:t>
                      </a:r>
                      <a:endParaRPr lang="en-US" sz="18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i="1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p </a:t>
                      </a:r>
                      <a:r>
                        <a:rPr lang="en-US" sz="2000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= .04</a:t>
                      </a:r>
                      <a:endParaRPr lang="en-US" sz="18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i="1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p</a:t>
                      </a:r>
                      <a:r>
                        <a:rPr lang="en-US" sz="2000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= .04</a:t>
                      </a:r>
                      <a:endParaRPr lang="en-US" sz="18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i="1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p</a:t>
                      </a:r>
                      <a:r>
                        <a:rPr lang="en-US" sz="2000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= .08</a:t>
                      </a:r>
                      <a:endParaRPr lang="en-US" sz="18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493105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BCCF7976-B0AC-4C65-BFC8-544A806E2551}"/>
              </a:ext>
            </a:extLst>
          </p:cNvPr>
          <p:cNvSpPr/>
          <p:nvPr/>
        </p:nvSpPr>
        <p:spPr>
          <a:xfrm>
            <a:off x="533400" y="381000"/>
            <a:ext cx="10287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Regression coefficients for differences between the DIY program group and the BAU control group on the outcome variables</a:t>
            </a:r>
            <a:r>
              <a:rPr lang="en-US" sz="2400" dirty="0"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 , overall</a:t>
            </a:r>
            <a:endParaRPr lang="en-US" sz="2400" dirty="0">
              <a:effectLst/>
              <a:latin typeface="Calibri Light" panose="020F0302020204030204" pitchFamily="34" charset="0"/>
              <a:ea typeface="Calibri" panose="020F05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0D42984-4F2D-442D-9204-C9C4634C8793}"/>
              </a:ext>
            </a:extLst>
          </p:cNvPr>
          <p:cNvSpPr/>
          <p:nvPr/>
        </p:nvSpPr>
        <p:spPr>
          <a:xfrm>
            <a:off x="8229600" y="1676400"/>
            <a:ext cx="1091153" cy="3962398"/>
          </a:xfrm>
          <a:prstGeom prst="rect">
            <a:avLst/>
          </a:prstGeom>
          <a:noFill/>
          <a:ln w="571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D5EA832-A23D-40E7-8135-105153C71747}"/>
              </a:ext>
            </a:extLst>
          </p:cNvPr>
          <p:cNvSpPr/>
          <p:nvPr/>
        </p:nvSpPr>
        <p:spPr>
          <a:xfrm>
            <a:off x="9349819" y="1676400"/>
            <a:ext cx="1091153" cy="3962398"/>
          </a:xfrm>
          <a:prstGeom prst="rect">
            <a:avLst/>
          </a:prstGeom>
          <a:noFill/>
          <a:ln w="571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788235A-E51B-411C-9E30-1769959B3611}"/>
              </a:ext>
            </a:extLst>
          </p:cNvPr>
          <p:cNvSpPr txBox="1"/>
          <p:nvPr/>
        </p:nvSpPr>
        <p:spPr>
          <a:xfrm>
            <a:off x="228600" y="6477000"/>
            <a:ext cx="6096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Killen, et al., 2020</a:t>
            </a:r>
          </a:p>
        </p:txBody>
      </p:sp>
    </p:spTree>
    <p:extLst>
      <p:ext uri="{BB962C8B-B14F-4D97-AF65-F5344CB8AC3E}">
        <p14:creationId xmlns:p14="http://schemas.microsoft.com/office/powerpoint/2010/main" val="3100733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3335E225-6EC4-490D-9F6F-1C8324216164}"/>
              </a:ext>
            </a:extLst>
          </p:cNvPr>
          <p:cNvGraphicFramePr>
            <a:graphicFrameLocks noGrp="1"/>
          </p:cNvGraphicFramePr>
          <p:nvPr/>
        </p:nvGraphicFramePr>
        <p:xfrm>
          <a:off x="486211" y="1676400"/>
          <a:ext cx="11219578" cy="396239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21496">
                  <a:extLst>
                    <a:ext uri="{9D8B030D-6E8A-4147-A177-3AD203B41FA5}">
                      <a16:colId xmlns:a16="http://schemas.microsoft.com/office/drawing/2014/main" val="977234773"/>
                    </a:ext>
                  </a:extLst>
                </a:gridCol>
                <a:gridCol w="1468482">
                  <a:extLst>
                    <a:ext uri="{9D8B030D-6E8A-4147-A177-3AD203B41FA5}">
                      <a16:colId xmlns:a16="http://schemas.microsoft.com/office/drawing/2014/main" val="2649525292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984805708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305340483"/>
                    </a:ext>
                  </a:extLst>
                </a:gridCol>
                <a:gridCol w="1147701">
                  <a:extLst>
                    <a:ext uri="{9D8B030D-6E8A-4147-A177-3AD203B41FA5}">
                      <a16:colId xmlns:a16="http://schemas.microsoft.com/office/drawing/2014/main" val="3633994594"/>
                    </a:ext>
                  </a:extLst>
                </a:gridCol>
                <a:gridCol w="1102451">
                  <a:extLst>
                    <a:ext uri="{9D8B030D-6E8A-4147-A177-3AD203B41FA5}">
                      <a16:colId xmlns:a16="http://schemas.microsoft.com/office/drawing/2014/main" val="2989838840"/>
                    </a:ext>
                  </a:extLst>
                </a:gridCol>
                <a:gridCol w="1069946">
                  <a:extLst>
                    <a:ext uri="{9D8B030D-6E8A-4147-A177-3AD203B41FA5}">
                      <a16:colId xmlns:a16="http://schemas.microsoft.com/office/drawing/2014/main" val="1453818502"/>
                    </a:ext>
                  </a:extLst>
                </a:gridCol>
                <a:gridCol w="1130255">
                  <a:extLst>
                    <a:ext uri="{9D8B030D-6E8A-4147-A177-3AD203B41FA5}">
                      <a16:colId xmlns:a16="http://schemas.microsoft.com/office/drawing/2014/main" val="1497137956"/>
                    </a:ext>
                  </a:extLst>
                </a:gridCol>
                <a:gridCol w="1264647">
                  <a:extLst>
                    <a:ext uri="{9D8B030D-6E8A-4147-A177-3AD203B41FA5}">
                      <a16:colId xmlns:a16="http://schemas.microsoft.com/office/drawing/2014/main" val="2737884089"/>
                    </a:ext>
                  </a:extLst>
                </a:gridCol>
              </a:tblGrid>
              <a:tr h="180694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 </a:t>
                      </a:r>
                      <a:endParaRPr lang="en-US" sz="18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Likelihood of Interracial Peer Inclusion</a:t>
                      </a:r>
                      <a:endParaRPr lang="en-US" sz="16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Evaluation of Interracial Peer Exclusion</a:t>
                      </a:r>
                      <a:endParaRPr lang="en-US" sz="16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Traits for Gender Ingroup</a:t>
                      </a:r>
                      <a:endParaRPr lang="en-US" sz="16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Traits for Gender Outgroup</a:t>
                      </a:r>
                      <a:endParaRPr lang="en-US" sz="16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Traits for Ethnic Groups</a:t>
                      </a:r>
                      <a:endParaRPr lang="en-US" sz="16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Math and Science Beliefs - Female</a:t>
                      </a:r>
                      <a:endParaRPr lang="en-US" sz="16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Math and Science Beliefs - Black</a:t>
                      </a:r>
                      <a:endParaRPr lang="en-US" sz="16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Reported Contact with Diverse Peers</a:t>
                      </a:r>
                      <a:endParaRPr lang="en-US" sz="16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7080635"/>
                  </a:ext>
                </a:extLst>
              </a:tr>
              <a:tr h="107772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Treatment Effect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 </a:t>
                      </a:r>
                      <a:endParaRPr lang="en-US" sz="18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2.16 (0.32)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-1.11 (0.28)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0.56 (0.17)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0.52 (0.17)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0.80 (0.23)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0.10  (0.05)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0.11  (0.05)</a:t>
                      </a:r>
                      <a:endParaRPr lang="en-US" sz="18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0.18  (0.11)</a:t>
                      </a:r>
                      <a:endParaRPr lang="en-US" sz="18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35798752"/>
                  </a:ext>
                </a:extLst>
              </a:tr>
              <a:tr h="107772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Significance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 </a:t>
                      </a:r>
                      <a:endParaRPr lang="en-US" sz="18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i="1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p</a:t>
                      </a:r>
                      <a:r>
                        <a:rPr lang="en-US" sz="2000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&lt; .001</a:t>
                      </a:r>
                      <a:endParaRPr lang="en-US" sz="18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i="1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p</a:t>
                      </a:r>
                      <a:r>
                        <a:rPr lang="en-US" sz="2000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&lt; .001</a:t>
                      </a:r>
                      <a:endParaRPr lang="en-US" sz="18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i="1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p </a:t>
                      </a:r>
                      <a:r>
                        <a:rPr lang="en-US" sz="2000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= .001</a:t>
                      </a:r>
                      <a:endParaRPr lang="en-US" sz="18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i="1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p =</a:t>
                      </a:r>
                      <a:r>
                        <a:rPr lang="en-US" sz="2000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.002</a:t>
                      </a:r>
                      <a:endParaRPr lang="en-US" sz="18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i="1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p</a:t>
                      </a:r>
                      <a:r>
                        <a:rPr lang="en-US" sz="2000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= .002</a:t>
                      </a:r>
                      <a:endParaRPr lang="en-US" sz="18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i="1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p </a:t>
                      </a:r>
                      <a:r>
                        <a:rPr lang="en-US" sz="2000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= .04</a:t>
                      </a:r>
                      <a:endParaRPr lang="en-US" sz="18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i="1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p</a:t>
                      </a:r>
                      <a:r>
                        <a:rPr lang="en-US" sz="2000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= .04</a:t>
                      </a:r>
                      <a:endParaRPr lang="en-US" sz="18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i="1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p</a:t>
                      </a:r>
                      <a:r>
                        <a:rPr lang="en-US" sz="2000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= .08</a:t>
                      </a:r>
                      <a:endParaRPr lang="en-US" sz="18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493105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BCCF7976-B0AC-4C65-BFC8-544A806E2551}"/>
              </a:ext>
            </a:extLst>
          </p:cNvPr>
          <p:cNvSpPr/>
          <p:nvPr/>
        </p:nvSpPr>
        <p:spPr>
          <a:xfrm>
            <a:off x="533400" y="329629"/>
            <a:ext cx="10287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Regression coefficients for differences between the DIY program group and the BAU control group on the outcome variables</a:t>
            </a:r>
            <a:r>
              <a:rPr lang="en-US" sz="2400" dirty="0"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 , overall</a:t>
            </a:r>
            <a:endParaRPr lang="en-US" sz="2400" dirty="0">
              <a:effectLst/>
              <a:latin typeface="Calibri Light" panose="020F0302020204030204" pitchFamily="34" charset="0"/>
              <a:ea typeface="Calibri" panose="020F05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8503D72-B074-40FA-8C44-21CF3420D72D}"/>
              </a:ext>
            </a:extLst>
          </p:cNvPr>
          <p:cNvSpPr/>
          <p:nvPr/>
        </p:nvSpPr>
        <p:spPr>
          <a:xfrm>
            <a:off x="10439400" y="1676400"/>
            <a:ext cx="1266389" cy="3962398"/>
          </a:xfrm>
          <a:prstGeom prst="rec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D9A4928-6A10-4768-9063-E0BFD9B66EC2}"/>
              </a:ext>
            </a:extLst>
          </p:cNvPr>
          <p:cNvSpPr txBox="1"/>
          <p:nvPr/>
        </p:nvSpPr>
        <p:spPr>
          <a:xfrm>
            <a:off x="228600" y="6477000"/>
            <a:ext cx="6096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Killen, et al., 2020</a:t>
            </a:r>
          </a:p>
        </p:txBody>
      </p:sp>
    </p:spTree>
    <p:extLst>
      <p:ext uri="{BB962C8B-B14F-4D97-AF65-F5344CB8AC3E}">
        <p14:creationId xmlns:p14="http://schemas.microsoft.com/office/powerpoint/2010/main" val="2968463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90601"/>
            <a:ext cx="11811000" cy="5135564"/>
          </a:xfrm>
        </p:spPr>
        <p:txBody>
          <a:bodyPr>
            <a:normAutofit/>
          </a:bodyPr>
          <a:lstStyle/>
          <a:p>
            <a:pPr marL="857250" indent="-857250">
              <a:buAutoNum type="romanUcPeriod"/>
            </a:pPr>
            <a:r>
              <a:rPr lang="en-US" sz="4000" dirty="0">
                <a:latin typeface="Calibri Light" panose="020F0302020204030204" pitchFamily="34" charset="0"/>
                <a:cs typeface="Calibri Light" panose="020F0302020204030204" pitchFamily="34" charset="0"/>
              </a:rPr>
              <a:t>What is prejudice?</a:t>
            </a:r>
          </a:p>
          <a:p>
            <a:pPr marL="857250" indent="-857250">
              <a:buAutoNum type="romanUcPeriod"/>
            </a:pPr>
            <a:endParaRPr lang="en-US" sz="4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857250" indent="-857250">
              <a:buFont typeface="Arial" panose="020B0604020202020204" pitchFamily="34" charset="0"/>
              <a:buAutoNum type="romanUcPeriod"/>
            </a:pPr>
            <a:r>
              <a:rPr lang="en-US" sz="4000" dirty="0">
                <a:latin typeface="Calibri Light" panose="020F0302020204030204" pitchFamily="34" charset="0"/>
                <a:cs typeface="Calibri Light" panose="020F0302020204030204" pitchFamily="34" charset="0"/>
              </a:rPr>
              <a:t>What do we know about it in childhood and adolescence?</a:t>
            </a:r>
          </a:p>
          <a:p>
            <a:pPr marL="857250" indent="-857250">
              <a:buFont typeface="Arial" panose="020B0604020202020204" pitchFamily="34" charset="0"/>
              <a:buAutoNum type="romanUcPeriod"/>
            </a:pPr>
            <a:endParaRPr lang="en-US" sz="4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857250" indent="-857250">
              <a:buFont typeface="Arial" panose="020B0604020202020204" pitchFamily="34" charset="0"/>
              <a:buAutoNum type="romanUcPeriod"/>
            </a:pPr>
            <a:r>
              <a:rPr lang="en-US" sz="4000" dirty="0">
                <a:latin typeface="Calibri Light" panose="020F0302020204030204" pitchFamily="34" charset="0"/>
                <a:cs typeface="Calibri Light" panose="020F0302020204030204" pitchFamily="34" charset="0"/>
              </a:rPr>
              <a:t>What types of intervention might reduce prejudice? </a:t>
            </a:r>
          </a:p>
          <a:p>
            <a:pPr marL="0" indent="0">
              <a:buNone/>
            </a:pPr>
            <a:endParaRPr lang="en-US" sz="4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indent="0">
              <a:buNone/>
            </a:pPr>
            <a:endParaRPr lang="en-US" sz="4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indent="0">
              <a:buNone/>
            </a:pPr>
            <a:endParaRPr lang="en-US" sz="4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indent="0">
              <a:buNone/>
            </a:pPr>
            <a:endParaRPr lang="en-US" sz="4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indent="0">
              <a:buNone/>
            </a:pPr>
            <a:endParaRPr lang="en-US" sz="38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indent="0">
              <a:buNone/>
            </a:pPr>
            <a:endParaRPr lang="en-US" sz="38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indent="0">
              <a:buNone/>
            </a:pPr>
            <a:endParaRPr lang="en-US" sz="38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indent="0">
              <a:buNone/>
            </a:pPr>
            <a:endParaRPr lang="en-US" sz="38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indent="0">
              <a:buNone/>
            </a:pPr>
            <a:endParaRPr lang="en-US" sz="38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864170-7DF5-4E28-8F3F-9649DD9E3F03}"/>
              </a:ext>
            </a:extLst>
          </p:cNvPr>
          <p:cNvSpPr txBox="1"/>
          <p:nvPr/>
        </p:nvSpPr>
        <p:spPr>
          <a:xfrm>
            <a:off x="0" y="0"/>
            <a:ext cx="12115800" cy="707886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40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			Addressing Prejudice in Childhood</a:t>
            </a:r>
          </a:p>
        </p:txBody>
      </p:sp>
    </p:spTree>
    <p:extLst>
      <p:ext uri="{BB962C8B-B14F-4D97-AF65-F5344CB8AC3E}">
        <p14:creationId xmlns:p14="http://schemas.microsoft.com/office/powerpoint/2010/main" val="1574651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04800" y="838200"/>
            <a:ext cx="11430000" cy="56388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600" dirty="0">
                <a:latin typeface="Calibri Light" panose="020F0302020204030204" pitchFamily="34" charset="0"/>
                <a:cs typeface="Arial" panose="020B0604020202020204" pitchFamily="34" charset="0"/>
              </a:rPr>
              <a:t>The Intervention program was successful in changing children’s intergroup attitudes and reducing prejudice</a:t>
            </a:r>
          </a:p>
          <a:p>
            <a:pPr marL="0" indent="0">
              <a:buNone/>
            </a:pPr>
            <a:endParaRPr lang="en-US" sz="3600" dirty="0">
              <a:latin typeface="Calibri Light" panose="020F030202020403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3600" b="1" dirty="0">
                <a:latin typeface="Calibri Light" panose="020F0302020204030204" pitchFamily="34" charset="0"/>
                <a:cs typeface="Arial" panose="020B0604020202020204" pitchFamily="34" charset="0"/>
              </a:rPr>
              <a:t>New Directions: </a:t>
            </a:r>
          </a:p>
          <a:p>
            <a:pPr marL="0" indent="0">
              <a:buNone/>
            </a:pPr>
            <a:r>
              <a:rPr lang="en-US" sz="3600" dirty="0">
                <a:latin typeface="Calibri Light" panose="020F0302020204030204" pitchFamily="34" charset="0"/>
                <a:cs typeface="Arial" panose="020B0604020202020204" pitchFamily="34" charset="0"/>
              </a:rPr>
              <a:t>Minority-majority schools</a:t>
            </a:r>
          </a:p>
          <a:p>
            <a:pPr marL="0" indent="0">
              <a:buNone/>
            </a:pPr>
            <a:r>
              <a:rPr lang="en-US" sz="3600" dirty="0">
                <a:latin typeface="Calibri Light" panose="020F0302020204030204" pitchFamily="34" charset="0"/>
                <a:cs typeface="Arial" panose="020B0604020202020204" pitchFamily="34" charset="0"/>
              </a:rPr>
              <a:t>Teacher Beliefs</a:t>
            </a:r>
          </a:p>
          <a:p>
            <a:pPr marL="0" indent="0">
              <a:buNone/>
            </a:pPr>
            <a:r>
              <a:rPr lang="en-US" sz="3600" dirty="0">
                <a:latin typeface="Calibri Light" panose="020F0302020204030204" pitchFamily="34" charset="0"/>
                <a:cs typeface="Arial" panose="020B0604020202020204" pitchFamily="34" charset="0"/>
              </a:rPr>
              <a:t>Analyses of Classroom Discussions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-6180"/>
            <a:ext cx="12192000" cy="52322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Implications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3313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04800" y="838200"/>
            <a:ext cx="9906000" cy="56388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600" dirty="0">
                <a:latin typeface="Calibri Light" panose="020F0302020204030204" pitchFamily="34" charset="0"/>
                <a:cs typeface="Arial" panose="020B0604020202020204" pitchFamily="34" charset="0"/>
              </a:rPr>
              <a:t>Facilitating cross-group friendships is essential for the global, diverse world of childhood and adulthood</a:t>
            </a:r>
          </a:p>
          <a:p>
            <a:pPr marL="0" indent="0">
              <a:buNone/>
            </a:pPr>
            <a:endParaRPr lang="en-US" sz="3600" dirty="0">
              <a:latin typeface="Calibri Light" panose="020F030202020403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3600" dirty="0">
                <a:latin typeface="Calibri Light" panose="020F0302020204030204" pitchFamily="34" charset="0"/>
                <a:cs typeface="Arial" panose="020B0604020202020204" pitchFamily="34" charset="0"/>
              </a:rPr>
              <a:t>Reducing bias also involves promoting concepts of fairness and equality in everyday social interactions</a:t>
            </a:r>
          </a:p>
          <a:p>
            <a:pPr marL="0" indent="0">
              <a:buNone/>
            </a:pPr>
            <a:endParaRPr lang="en-US" sz="3600" dirty="0">
              <a:latin typeface="Calibri Light" panose="020F030202020403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3600" dirty="0">
                <a:latin typeface="Calibri Light" panose="020F0302020204030204" pitchFamily="34" charset="0"/>
                <a:cs typeface="Arial" panose="020B0604020202020204" pitchFamily="34" charset="0"/>
              </a:rPr>
              <a:t>Reducing prejudice in childhood creates healthy children and a more just and civil society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-6180"/>
            <a:ext cx="12192000" cy="52322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Broader Implications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8698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12115800" cy="411162"/>
          </a:xfrm>
          <a:prstGeom prst="rect">
            <a:avLst/>
          </a:prstGeom>
          <a:solidFill>
            <a:schemeClr val="accent2"/>
          </a:solidFill>
        </p:spPr>
        <p:txBody>
          <a:bodyPr>
            <a:normAutofit fontScale="7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chemeClr val="bg1"/>
                </a:solidFill>
              </a:rPr>
              <a:t>Acknowledgements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85780" y="2743200"/>
            <a:ext cx="560541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libri Light" panose="020F0302020204030204" pitchFamily="34" charset="0"/>
              </a:rPr>
              <a:t>Advisory Board</a:t>
            </a:r>
            <a:r>
              <a:rPr lang="en-US" sz="2400" dirty="0">
                <a:latin typeface="Calibri Light" panose="020F0302020204030204" pitchFamily="34" charset="0"/>
              </a:rPr>
              <a:t>:  Christia Spears Brown, Laura Elenbaas, Jeanine Gr</a:t>
            </a:r>
            <a:r>
              <a:rPr lang="en-US" sz="2000" dirty="0"/>
              <a:t>ü</a:t>
            </a:r>
            <a:r>
              <a:rPr lang="en-US" sz="2400" dirty="0">
                <a:latin typeface="Calibri Light" panose="020F0302020204030204" pitchFamily="34" charset="0"/>
              </a:rPr>
              <a:t>tter, Lenka Kollerová, Michael T. Rizzo, Martin D. Ruck, Adam Rutland, Judi Smetana, Laura Stapleton,  Tracy Sweet, Tiffany Yip</a:t>
            </a:r>
          </a:p>
          <a:p>
            <a:r>
              <a:rPr lang="en-US" sz="2400" b="1" dirty="0">
                <a:latin typeface="Calibri Light" panose="020F0302020204030204" pitchFamily="34" charset="0"/>
              </a:rPr>
              <a:t>Collaborators: </a:t>
            </a:r>
            <a:r>
              <a:rPr lang="en-US" sz="2400" dirty="0">
                <a:latin typeface="Calibri Light" panose="020F0302020204030204" pitchFamily="34" charset="0"/>
              </a:rPr>
              <a:t>Aline Hitti, Kelly Lynn Mulvey, Shelby Cooley, Sally Palmer, Luke McGuire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78064" y="443627"/>
            <a:ext cx="552453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libri Light" panose="020F0302020204030204" pitchFamily="34" charset="0"/>
              </a:rPr>
              <a:t>Current Doctoral Students</a:t>
            </a:r>
            <a:r>
              <a:rPr lang="en-US" sz="2400" dirty="0">
                <a:latin typeface="Calibri Light" panose="020F0302020204030204" pitchFamily="34" charset="0"/>
              </a:rPr>
              <a:t>: </a:t>
            </a:r>
          </a:p>
          <a:p>
            <a:r>
              <a:rPr lang="en-US" sz="2400" dirty="0">
                <a:latin typeface="Calibri Light" panose="020F0302020204030204" pitchFamily="34" charset="0"/>
              </a:rPr>
              <a:t>Amanda R. Burkholder,  Alex D’Esterre, </a:t>
            </a:r>
          </a:p>
          <a:p>
            <a:r>
              <a:rPr lang="en-US" sz="2400" dirty="0">
                <a:latin typeface="Calibri Light" panose="020F0302020204030204" pitchFamily="34" charset="0"/>
              </a:rPr>
              <a:t>Jacquelyn Glidden, Kate Luken Raz, </a:t>
            </a:r>
          </a:p>
          <a:p>
            <a:r>
              <a:rPr lang="en-US" sz="2400" dirty="0">
                <a:latin typeface="Calibri Light" panose="020F0302020204030204" pitchFamily="34" charset="0"/>
              </a:rPr>
              <a:t>Riley N. Sims, Kat Yee</a:t>
            </a:r>
            <a:endParaRPr lang="en-US" sz="2400" b="1" dirty="0">
              <a:latin typeface="Calibri Light" panose="020F0302020204030204" pitchFamily="34" charset="0"/>
            </a:endParaRPr>
          </a:p>
          <a:p>
            <a:r>
              <a:rPr lang="en-US" sz="2400" b="1" dirty="0">
                <a:latin typeface="Calibri Light" panose="020F0302020204030204" pitchFamily="34" charset="0"/>
              </a:rPr>
              <a:t>Lab Managers: </a:t>
            </a:r>
            <a:r>
              <a:rPr lang="en-US" sz="2400" dirty="0">
                <a:latin typeface="Calibri Light" panose="020F0302020204030204" pitchFamily="34" charset="0"/>
              </a:rPr>
              <a:t>Bonnie Woodward, Arvid Samuelson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7236" y="439188"/>
            <a:ext cx="2666999" cy="114253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3258" y="5440334"/>
            <a:ext cx="1333500" cy="13335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998175" y="471940"/>
            <a:ext cx="20780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alibri Light" panose="020F0302020204030204" pitchFamily="34" charset="0"/>
              </a:rPr>
              <a:t>Thank you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1876" y="5462763"/>
            <a:ext cx="1720722" cy="119702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F14D3CE-4C1A-44CE-BE39-DFF7BB817C4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4106" y="1642496"/>
            <a:ext cx="5716934" cy="4148703"/>
          </a:xfrm>
          <a:prstGeom prst="rect">
            <a:avLst/>
          </a:prstGeom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7FD825DB-F484-4E9E-A2D7-7B96230BD9E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340" y="5420856"/>
            <a:ext cx="1447800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6949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12115800" cy="707886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What is Prejudice?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38200" y="762001"/>
            <a:ext cx="104394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libri Light" panose="020F0302020204030204" pitchFamily="34" charset="0"/>
                <a:cs typeface="Calibri Light" panose="020F0302020204030204" pitchFamily="34" charset="0"/>
              </a:rPr>
              <a:t>Assigning traits, intentions, interests, and abilities to individuals based solely on group identity</a:t>
            </a:r>
          </a:p>
          <a:p>
            <a:endParaRPr lang="en-US" sz="3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US" sz="3600" dirty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“</a:t>
            </a:r>
            <a:r>
              <a:rPr lang="en-US" sz="3600" i="1" dirty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She’s an </a:t>
            </a:r>
            <a:r>
              <a:rPr lang="en-US" sz="3600" i="1" u="sng" dirty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American</a:t>
            </a:r>
            <a:r>
              <a:rPr lang="en-US" sz="3600" i="1" dirty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so you know she will be very ______; they always are like that. We don’t want her in our group.”</a:t>
            </a:r>
          </a:p>
          <a:p>
            <a:endParaRPr lang="en-US" sz="3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US" sz="3600" dirty="0">
                <a:latin typeface="Calibri Light" panose="020F0302020204030204" pitchFamily="34" charset="0"/>
                <a:cs typeface="Calibri Light" panose="020F0302020204030204" pitchFamily="34" charset="0"/>
              </a:rPr>
              <a:t>Negative attitudes, biases, and exclusionary behavior based on group identity</a:t>
            </a:r>
          </a:p>
          <a:p>
            <a:endParaRPr lang="en-US" sz="3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5428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11887200" cy="707886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How Early Does Prejudice Emerge?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590800" y="2057400"/>
            <a:ext cx="7010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libri Light" panose="020F0302020204030204" pitchFamily="34" charset="0"/>
                <a:cs typeface="Calibri Light" panose="020F0302020204030204" pitchFamily="34" charset="0"/>
              </a:rPr>
              <a:t>Depends on how you measure it…</a:t>
            </a:r>
          </a:p>
          <a:p>
            <a:endParaRPr lang="en-US" sz="3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US" sz="3600" dirty="0">
                <a:latin typeface="Calibri Light" panose="020F0302020204030204" pitchFamily="34" charset="0"/>
                <a:cs typeface="Calibri Light" panose="020F0302020204030204" pitchFamily="34" charset="0"/>
              </a:rPr>
              <a:t>... there is no one “prejudice” test</a:t>
            </a:r>
          </a:p>
        </p:txBody>
      </p:sp>
    </p:spTree>
    <p:extLst>
      <p:ext uri="{BB962C8B-B14F-4D97-AF65-F5344CB8AC3E}">
        <p14:creationId xmlns:p14="http://schemas.microsoft.com/office/powerpoint/2010/main" val="2149905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90600" y="1289026"/>
            <a:ext cx="3935896" cy="138499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Use of stereotypes </a:t>
            </a:r>
          </a:p>
          <a:p>
            <a:r>
              <a:rPr lang="en-US" sz="28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“Girls can’t play with us ‘cause they’ll just cry</a:t>
            </a:r>
            <a:r>
              <a:rPr lang="en-US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”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612834" y="1317488"/>
            <a:ext cx="4055165" cy="1815882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Ingroup preference or bias </a:t>
            </a:r>
            <a:r>
              <a:rPr lang="en-US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“</a:t>
            </a:r>
            <a:r>
              <a:rPr lang="en-US" sz="28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We get to play this game ‘cause you can’t even speak English</a:t>
            </a:r>
            <a:r>
              <a:rPr lang="en-US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”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38200" y="3255161"/>
            <a:ext cx="5052392" cy="2677656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Exclusion based on group membership - gender, race, ethnicity</a:t>
            </a:r>
          </a:p>
          <a:p>
            <a:r>
              <a:rPr lang="en-US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“</a:t>
            </a:r>
            <a:r>
              <a:rPr lang="en-US" sz="28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We don’t let Muslims in our group; they don’t know how to play kickball</a:t>
            </a:r>
            <a:r>
              <a:rPr lang="en-US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”</a:t>
            </a:r>
          </a:p>
        </p:txBody>
      </p:sp>
      <p:sp>
        <p:nvSpPr>
          <p:cNvPr id="6" name="TextBox 5"/>
          <p:cNvSpPr txBox="1"/>
          <p:nvPr/>
        </p:nvSpPr>
        <p:spPr>
          <a:xfrm rot="20518121">
            <a:off x="6522026" y="4070330"/>
            <a:ext cx="4807071" cy="1077218"/>
          </a:xfrm>
          <a:prstGeom prst="rect">
            <a:avLst/>
          </a:prstGeom>
          <a:solidFill>
            <a:schemeClr val="bg2"/>
          </a:solidFill>
          <a:ln w="28575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Explicit and implicit forms of prejudice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12192000" cy="707886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Examples of Prejudice in Childhood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4E0D4B3-EF98-47AC-B90C-A17150B805E1}"/>
              </a:ext>
            </a:extLst>
          </p:cNvPr>
          <p:cNvSpPr txBox="1"/>
          <p:nvPr/>
        </p:nvSpPr>
        <p:spPr>
          <a:xfrm>
            <a:off x="419100" y="6344680"/>
            <a:ext cx="11353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Brown, 2017; Dunham, Baron, &amp; Carey, 2011; Liben &amp; Bigler, 2002; Mulvey, 2016; Martin &amp; Ruble, 2010; Pauker, Williams, &amp; Steele, 2016  </a:t>
            </a:r>
          </a:p>
        </p:txBody>
      </p:sp>
    </p:spTree>
    <p:extLst>
      <p:ext uri="{BB962C8B-B14F-4D97-AF65-F5344CB8AC3E}">
        <p14:creationId xmlns:p14="http://schemas.microsoft.com/office/powerpoint/2010/main" val="3553872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31135</TotalTime>
  <Words>3494</Words>
  <Application>Microsoft Office PowerPoint</Application>
  <PresentationFormat>Widescreen</PresentationFormat>
  <Paragraphs>597</Paragraphs>
  <Slides>62</Slides>
  <Notes>3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67" baseType="lpstr">
      <vt:lpstr>Arial</vt:lpstr>
      <vt:lpstr>Calibri</vt:lpstr>
      <vt:lpstr>Calibri Light</vt:lpstr>
      <vt:lpstr>Office Theme</vt:lpstr>
      <vt:lpstr>Acrobat Document</vt:lpstr>
      <vt:lpstr>         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Attribution of Intentions: 7-10 year olds, N = 302</vt:lpstr>
      <vt:lpstr>Attributions of Intentions Based on Race</vt:lpstr>
      <vt:lpstr>PowerPoint Presentation</vt:lpstr>
      <vt:lpstr>PowerPoint Presentation</vt:lpstr>
      <vt:lpstr>PowerPoint Presentation</vt:lpstr>
      <vt:lpstr>How likely will Karen invite Diane to sit with them? 12-14 yrs (n = 127 out of 246)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Sony Electronics,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Origins and Emergence of Morality and Prosociality</dc:title>
  <dc:creator>Sony Customer</dc:creator>
  <cp:lastModifiedBy>Carol Bradfield</cp:lastModifiedBy>
  <cp:revision>719</cp:revision>
  <cp:lastPrinted>2020-12-07T03:58:58Z</cp:lastPrinted>
  <dcterms:created xsi:type="dcterms:W3CDTF">2010-03-08T20:57:37Z</dcterms:created>
  <dcterms:modified xsi:type="dcterms:W3CDTF">2020-12-21T17:49:01Z</dcterms:modified>
  <cp:contentStatus>Final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