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7" r:id="rId4"/>
    <p:sldId id="258" r:id="rId5"/>
    <p:sldId id="259" r:id="rId6"/>
    <p:sldId id="291" r:id="rId7"/>
    <p:sldId id="262" r:id="rId8"/>
    <p:sldId id="288" r:id="rId9"/>
    <p:sldId id="263" r:id="rId10"/>
    <p:sldId id="261" r:id="rId11"/>
    <p:sldId id="290" r:id="rId12"/>
    <p:sldId id="264" r:id="rId13"/>
    <p:sldId id="265" r:id="rId14"/>
    <p:sldId id="266" r:id="rId15"/>
    <p:sldId id="267" r:id="rId16"/>
    <p:sldId id="268" r:id="rId17"/>
    <p:sldId id="293" r:id="rId18"/>
    <p:sldId id="294" r:id="rId19"/>
    <p:sldId id="260" r:id="rId20"/>
    <p:sldId id="282" r:id="rId21"/>
    <p:sldId id="281" r:id="rId22"/>
    <p:sldId id="283" r:id="rId23"/>
    <p:sldId id="287" r:id="rId24"/>
    <p:sldId id="280" r:id="rId25"/>
    <p:sldId id="292"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515" autoAdjust="0"/>
  </p:normalViewPr>
  <p:slideViewPr>
    <p:cSldViewPr snapToGrid="0">
      <p:cViewPr varScale="1">
        <p:scale>
          <a:sx n="57" d="100"/>
          <a:sy n="57" d="100"/>
        </p:scale>
        <p:origin x="26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3456F-ABE4-456C-B2E2-AF116813C008}"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n-US"/>
        </a:p>
      </dgm:t>
    </dgm:pt>
    <dgm:pt modelId="{73386FB7-A359-425F-867B-D3A224E94846}">
      <dgm:prSet phldrT="[Text]"/>
      <dgm:spPr/>
      <dgm:t>
        <a:bodyPr/>
        <a:lstStyle/>
        <a:p>
          <a:r>
            <a:rPr lang="en-US" dirty="0"/>
            <a:t>Elementary School </a:t>
          </a:r>
        </a:p>
      </dgm:t>
    </dgm:pt>
    <dgm:pt modelId="{7BFD9254-1334-4147-998B-E95799B62C67}" type="parTrans" cxnId="{E8F6805A-9BCE-4D0A-9468-62E15C257672}">
      <dgm:prSet/>
      <dgm:spPr/>
      <dgm:t>
        <a:bodyPr/>
        <a:lstStyle/>
        <a:p>
          <a:endParaRPr lang="en-US"/>
        </a:p>
      </dgm:t>
    </dgm:pt>
    <dgm:pt modelId="{AC835C5E-0C03-4511-8A4E-DF880681298F}" type="sibTrans" cxnId="{E8F6805A-9BCE-4D0A-9468-62E15C257672}">
      <dgm:prSet/>
      <dgm:spPr/>
      <dgm:t>
        <a:bodyPr/>
        <a:lstStyle/>
        <a:p>
          <a:endParaRPr lang="en-US"/>
        </a:p>
      </dgm:t>
    </dgm:pt>
    <dgm:pt modelId="{2AF95AE7-9ECC-42CF-930C-16308248590A}">
      <dgm:prSet phldrT="[Text]"/>
      <dgm:spPr/>
      <dgm:t>
        <a:bodyPr/>
        <a:lstStyle/>
        <a:p>
          <a:r>
            <a:rPr lang="en-US" dirty="0"/>
            <a:t>Home </a:t>
          </a:r>
        </a:p>
      </dgm:t>
    </dgm:pt>
    <dgm:pt modelId="{A6D97DEA-FEC5-4D5F-93C4-AB3BE27333B5}" type="parTrans" cxnId="{5416ECD9-3E84-4531-BEC4-06D028560B94}">
      <dgm:prSet/>
      <dgm:spPr/>
      <dgm:t>
        <a:bodyPr/>
        <a:lstStyle/>
        <a:p>
          <a:endParaRPr lang="en-US"/>
        </a:p>
      </dgm:t>
    </dgm:pt>
    <dgm:pt modelId="{0E4DE67C-787A-4CE5-B0E6-B1876D82259E}" type="sibTrans" cxnId="{5416ECD9-3E84-4531-BEC4-06D028560B94}">
      <dgm:prSet/>
      <dgm:spPr/>
      <dgm:t>
        <a:bodyPr/>
        <a:lstStyle/>
        <a:p>
          <a:endParaRPr lang="en-US"/>
        </a:p>
      </dgm:t>
    </dgm:pt>
    <dgm:pt modelId="{0A3E3C0E-EC59-4097-AFF5-622A8469A377}">
      <dgm:prSet phldrT="[Text]"/>
      <dgm:spPr/>
      <dgm:t>
        <a:bodyPr/>
        <a:lstStyle/>
        <a:p>
          <a:r>
            <a:rPr lang="en-US" dirty="0"/>
            <a:t>School</a:t>
          </a:r>
        </a:p>
      </dgm:t>
    </dgm:pt>
    <dgm:pt modelId="{77BA8B6E-0C26-4B8C-9C7C-E35F52DFE623}" type="parTrans" cxnId="{83DFBE16-5D12-4789-81E7-D15AA99EC5B3}">
      <dgm:prSet/>
      <dgm:spPr/>
      <dgm:t>
        <a:bodyPr/>
        <a:lstStyle/>
        <a:p>
          <a:endParaRPr lang="en-US"/>
        </a:p>
      </dgm:t>
    </dgm:pt>
    <dgm:pt modelId="{A59EB0E0-C06F-4166-9BCC-83DD01242FC9}" type="sibTrans" cxnId="{83DFBE16-5D12-4789-81E7-D15AA99EC5B3}">
      <dgm:prSet/>
      <dgm:spPr/>
      <dgm:t>
        <a:bodyPr/>
        <a:lstStyle/>
        <a:p>
          <a:endParaRPr lang="en-US"/>
        </a:p>
      </dgm:t>
    </dgm:pt>
    <dgm:pt modelId="{15188D05-ED66-48E6-A74D-279055C0B399}">
      <dgm:prSet phldrT="[Text]"/>
      <dgm:spPr/>
      <dgm:t>
        <a:bodyPr/>
        <a:lstStyle/>
        <a:p>
          <a:r>
            <a:rPr lang="en-US" dirty="0"/>
            <a:t>Middle School </a:t>
          </a:r>
        </a:p>
      </dgm:t>
    </dgm:pt>
    <dgm:pt modelId="{B1CE6E5A-2C1C-439D-B9BB-D406B4B9ACA4}" type="parTrans" cxnId="{BBAB45AA-11CE-4702-8EC9-AEEA78072681}">
      <dgm:prSet/>
      <dgm:spPr/>
      <dgm:t>
        <a:bodyPr/>
        <a:lstStyle/>
        <a:p>
          <a:endParaRPr lang="en-US"/>
        </a:p>
      </dgm:t>
    </dgm:pt>
    <dgm:pt modelId="{F128CDE9-6763-455D-9776-87B45C18EC61}" type="sibTrans" cxnId="{BBAB45AA-11CE-4702-8EC9-AEEA78072681}">
      <dgm:prSet/>
      <dgm:spPr/>
      <dgm:t>
        <a:bodyPr/>
        <a:lstStyle/>
        <a:p>
          <a:endParaRPr lang="en-US"/>
        </a:p>
      </dgm:t>
    </dgm:pt>
    <dgm:pt modelId="{E1EF6E9C-B43A-4146-8D54-5F33633839E5}">
      <dgm:prSet phldrT="[Text]"/>
      <dgm:spPr/>
      <dgm:t>
        <a:bodyPr/>
        <a:lstStyle/>
        <a:p>
          <a:r>
            <a:rPr lang="en-US" dirty="0"/>
            <a:t>Pre-algebra prep</a:t>
          </a:r>
        </a:p>
      </dgm:t>
    </dgm:pt>
    <dgm:pt modelId="{1952E86C-4018-4496-8D48-A5E4F70DE1EA}" type="parTrans" cxnId="{7BF8D8EC-11A6-4E8E-86AE-1CCA53770FED}">
      <dgm:prSet/>
      <dgm:spPr/>
      <dgm:t>
        <a:bodyPr/>
        <a:lstStyle/>
        <a:p>
          <a:endParaRPr lang="en-US"/>
        </a:p>
      </dgm:t>
    </dgm:pt>
    <dgm:pt modelId="{0F336152-FA52-46AA-AFF6-0ACE009020A2}" type="sibTrans" cxnId="{7BF8D8EC-11A6-4E8E-86AE-1CCA53770FED}">
      <dgm:prSet/>
      <dgm:spPr/>
      <dgm:t>
        <a:bodyPr/>
        <a:lstStyle/>
        <a:p>
          <a:endParaRPr lang="en-US"/>
        </a:p>
      </dgm:t>
    </dgm:pt>
    <dgm:pt modelId="{847AE881-DA71-4EFA-82DB-900B14729BEA}">
      <dgm:prSet phldrT="[Text]"/>
      <dgm:spPr/>
      <dgm:t>
        <a:bodyPr/>
        <a:lstStyle/>
        <a:p>
          <a:r>
            <a:rPr lang="en-US" dirty="0"/>
            <a:t>High School </a:t>
          </a:r>
        </a:p>
      </dgm:t>
    </dgm:pt>
    <dgm:pt modelId="{A04E3E40-F05D-40C3-9FDA-549C975D97A0}" type="parTrans" cxnId="{8EA0813B-0D80-4918-9257-4212B71E9B94}">
      <dgm:prSet/>
      <dgm:spPr/>
      <dgm:t>
        <a:bodyPr/>
        <a:lstStyle/>
        <a:p>
          <a:endParaRPr lang="en-US"/>
        </a:p>
      </dgm:t>
    </dgm:pt>
    <dgm:pt modelId="{A5511483-D944-4934-B687-15D141DEACAA}" type="sibTrans" cxnId="{8EA0813B-0D80-4918-9257-4212B71E9B94}">
      <dgm:prSet/>
      <dgm:spPr/>
      <dgm:t>
        <a:bodyPr/>
        <a:lstStyle/>
        <a:p>
          <a:endParaRPr lang="en-US"/>
        </a:p>
      </dgm:t>
    </dgm:pt>
    <dgm:pt modelId="{5AE53334-893F-408F-A8D2-C4B4B846D30B}">
      <dgm:prSet phldrT="[Text]"/>
      <dgm:spPr/>
      <dgm:t>
        <a:bodyPr/>
        <a:lstStyle/>
        <a:p>
          <a:r>
            <a:rPr lang="en-US" dirty="0"/>
            <a:t>Advanced Science Courses </a:t>
          </a:r>
        </a:p>
      </dgm:t>
    </dgm:pt>
    <dgm:pt modelId="{92902A85-FAB8-4C46-AFBA-919AF3E55D22}" type="parTrans" cxnId="{CCD8867E-9B68-4123-9F6D-72D8686CED2C}">
      <dgm:prSet/>
      <dgm:spPr/>
      <dgm:t>
        <a:bodyPr/>
        <a:lstStyle/>
        <a:p>
          <a:endParaRPr lang="en-US"/>
        </a:p>
      </dgm:t>
    </dgm:pt>
    <dgm:pt modelId="{EE90D0ED-CDD7-4B56-9CF6-D106A038F948}" type="sibTrans" cxnId="{CCD8867E-9B68-4123-9F6D-72D8686CED2C}">
      <dgm:prSet/>
      <dgm:spPr/>
      <dgm:t>
        <a:bodyPr/>
        <a:lstStyle/>
        <a:p>
          <a:endParaRPr lang="en-US"/>
        </a:p>
      </dgm:t>
    </dgm:pt>
    <dgm:pt modelId="{0B8E54D0-5B60-4ADE-9931-0565DB505E6A}">
      <dgm:prSet phldrT="[Text]"/>
      <dgm:spPr/>
      <dgm:t>
        <a:bodyPr/>
        <a:lstStyle/>
        <a:p>
          <a:r>
            <a:rPr lang="en-US" dirty="0"/>
            <a:t>OST</a:t>
          </a:r>
        </a:p>
      </dgm:t>
    </dgm:pt>
    <dgm:pt modelId="{681FD30D-A236-4BD1-B59B-CFF4A6C1DD5F}" type="parTrans" cxnId="{CB7EA783-49CF-4CBB-8C39-5D4371715278}">
      <dgm:prSet/>
      <dgm:spPr/>
      <dgm:t>
        <a:bodyPr/>
        <a:lstStyle/>
        <a:p>
          <a:endParaRPr lang="en-US"/>
        </a:p>
      </dgm:t>
    </dgm:pt>
    <dgm:pt modelId="{7E3A1D60-C63A-41B9-852A-8A5DE43FEE1A}" type="sibTrans" cxnId="{CB7EA783-49CF-4CBB-8C39-5D4371715278}">
      <dgm:prSet/>
      <dgm:spPr/>
      <dgm:t>
        <a:bodyPr/>
        <a:lstStyle/>
        <a:p>
          <a:endParaRPr lang="en-US"/>
        </a:p>
      </dgm:t>
    </dgm:pt>
    <dgm:pt modelId="{B5CC9980-EB12-46DF-B29D-1842F6D5F60E}">
      <dgm:prSet phldrT="[Text]"/>
      <dgm:spPr/>
      <dgm:t>
        <a:bodyPr/>
        <a:lstStyle/>
        <a:p>
          <a:r>
            <a:rPr lang="en-US" dirty="0"/>
            <a:t>College Prep</a:t>
          </a:r>
        </a:p>
      </dgm:t>
    </dgm:pt>
    <dgm:pt modelId="{6BCD82EB-1B91-4066-AB8D-CCA89A97930C}" type="parTrans" cxnId="{E4694C30-91D9-471B-9544-178DE9EC9629}">
      <dgm:prSet/>
      <dgm:spPr/>
      <dgm:t>
        <a:bodyPr/>
        <a:lstStyle/>
        <a:p>
          <a:endParaRPr lang="en-US"/>
        </a:p>
      </dgm:t>
    </dgm:pt>
    <dgm:pt modelId="{7FCC2586-A207-4508-B3AF-D53164B5D84E}" type="sibTrans" cxnId="{E4694C30-91D9-471B-9544-178DE9EC9629}">
      <dgm:prSet/>
      <dgm:spPr/>
      <dgm:t>
        <a:bodyPr/>
        <a:lstStyle/>
        <a:p>
          <a:endParaRPr lang="en-US"/>
        </a:p>
      </dgm:t>
    </dgm:pt>
    <dgm:pt modelId="{23FA9FF6-8B03-472D-9767-B3435A592DDA}">
      <dgm:prSet phldrT="[Text]"/>
      <dgm:spPr/>
      <dgm:t>
        <a:bodyPr/>
        <a:lstStyle/>
        <a:p>
          <a:r>
            <a:rPr lang="en-US" dirty="0"/>
            <a:t>Counseling </a:t>
          </a:r>
        </a:p>
      </dgm:t>
    </dgm:pt>
    <dgm:pt modelId="{F025FF94-CAA8-446B-8E60-3260565295BD}" type="parTrans" cxnId="{C9B9641E-B10C-4976-8FD9-ABFC72A4A170}">
      <dgm:prSet/>
      <dgm:spPr/>
      <dgm:t>
        <a:bodyPr/>
        <a:lstStyle/>
        <a:p>
          <a:endParaRPr lang="en-US"/>
        </a:p>
      </dgm:t>
    </dgm:pt>
    <dgm:pt modelId="{3B1A0983-821D-442C-9A3E-BCBFB396B169}" type="sibTrans" cxnId="{C9B9641E-B10C-4976-8FD9-ABFC72A4A170}">
      <dgm:prSet/>
      <dgm:spPr/>
      <dgm:t>
        <a:bodyPr/>
        <a:lstStyle/>
        <a:p>
          <a:endParaRPr lang="en-US"/>
        </a:p>
      </dgm:t>
    </dgm:pt>
    <dgm:pt modelId="{6AE72A45-72BC-4B8D-B371-DC4A653EBE01}">
      <dgm:prSet phldrT="[Text]"/>
      <dgm:spPr/>
      <dgm:t>
        <a:bodyPr/>
        <a:lstStyle/>
        <a:p>
          <a:r>
            <a:rPr lang="en-US" dirty="0"/>
            <a:t>College </a:t>
          </a:r>
        </a:p>
      </dgm:t>
    </dgm:pt>
    <dgm:pt modelId="{412E3836-C4E6-442F-9514-87C5B4ADCCE0}" type="parTrans" cxnId="{138912FB-EDB5-4B9B-B077-450D7B93AEA4}">
      <dgm:prSet/>
      <dgm:spPr/>
      <dgm:t>
        <a:bodyPr/>
        <a:lstStyle/>
        <a:p>
          <a:endParaRPr lang="en-US"/>
        </a:p>
      </dgm:t>
    </dgm:pt>
    <dgm:pt modelId="{3119C47F-02D7-4C92-9EBC-A10137EDC9DD}" type="sibTrans" cxnId="{138912FB-EDB5-4B9B-B077-450D7B93AEA4}">
      <dgm:prSet/>
      <dgm:spPr/>
      <dgm:t>
        <a:bodyPr/>
        <a:lstStyle/>
        <a:p>
          <a:endParaRPr lang="en-US"/>
        </a:p>
      </dgm:t>
    </dgm:pt>
    <dgm:pt modelId="{94818140-2BA5-4AF2-83B6-C069191FC7AE}">
      <dgm:prSet phldrT="[Text]"/>
      <dgm:spPr/>
      <dgm:t>
        <a:bodyPr/>
        <a:lstStyle/>
        <a:p>
          <a:r>
            <a:rPr lang="en-US" dirty="0"/>
            <a:t>Research Experiences </a:t>
          </a:r>
        </a:p>
      </dgm:t>
    </dgm:pt>
    <dgm:pt modelId="{6E8A9138-7022-4E54-9E35-21066572A326}" type="parTrans" cxnId="{F8EEFC12-81B9-47B3-91BE-96320899F2C6}">
      <dgm:prSet/>
      <dgm:spPr/>
      <dgm:t>
        <a:bodyPr/>
        <a:lstStyle/>
        <a:p>
          <a:endParaRPr lang="en-US"/>
        </a:p>
      </dgm:t>
    </dgm:pt>
    <dgm:pt modelId="{45DD17AA-E569-4DA2-B611-59BAFC065651}" type="sibTrans" cxnId="{F8EEFC12-81B9-47B3-91BE-96320899F2C6}">
      <dgm:prSet/>
      <dgm:spPr/>
      <dgm:t>
        <a:bodyPr/>
        <a:lstStyle/>
        <a:p>
          <a:endParaRPr lang="en-US"/>
        </a:p>
      </dgm:t>
    </dgm:pt>
    <dgm:pt modelId="{EFAF6440-BB6D-407E-9BC3-E93308876251}">
      <dgm:prSet phldrT="[Text]"/>
      <dgm:spPr/>
      <dgm:t>
        <a:bodyPr/>
        <a:lstStyle/>
        <a:p>
          <a:r>
            <a:rPr lang="en-US" dirty="0"/>
            <a:t>Mentoring </a:t>
          </a:r>
        </a:p>
      </dgm:t>
    </dgm:pt>
    <dgm:pt modelId="{048640B4-E487-49D5-8290-0BDB7FF12686}" type="parTrans" cxnId="{DEF5E06D-CBB7-40F1-B434-D5B9380B32C0}">
      <dgm:prSet/>
      <dgm:spPr/>
      <dgm:t>
        <a:bodyPr/>
        <a:lstStyle/>
        <a:p>
          <a:endParaRPr lang="en-US"/>
        </a:p>
      </dgm:t>
    </dgm:pt>
    <dgm:pt modelId="{5C93EC23-0D7B-44CF-BB8A-B5235E722331}" type="sibTrans" cxnId="{DEF5E06D-CBB7-40F1-B434-D5B9380B32C0}">
      <dgm:prSet/>
      <dgm:spPr/>
      <dgm:t>
        <a:bodyPr/>
        <a:lstStyle/>
        <a:p>
          <a:endParaRPr lang="en-US"/>
        </a:p>
      </dgm:t>
    </dgm:pt>
    <dgm:pt modelId="{57F0CB84-FE40-4585-9509-02DCC95CE1DD}">
      <dgm:prSet phldrT="[Text]"/>
      <dgm:spPr/>
      <dgm:t>
        <a:bodyPr/>
        <a:lstStyle/>
        <a:p>
          <a:r>
            <a:rPr lang="en-US" dirty="0"/>
            <a:t>Career</a:t>
          </a:r>
        </a:p>
      </dgm:t>
    </dgm:pt>
    <dgm:pt modelId="{FC82BC45-CA39-4CE5-A772-9E93F233F172}" type="parTrans" cxnId="{D20B091B-B624-4FB6-94A4-0825E54F4546}">
      <dgm:prSet/>
      <dgm:spPr/>
      <dgm:t>
        <a:bodyPr/>
        <a:lstStyle/>
        <a:p>
          <a:endParaRPr lang="en-US"/>
        </a:p>
      </dgm:t>
    </dgm:pt>
    <dgm:pt modelId="{DE328672-418D-4FED-9EAC-96C0E1660EFC}" type="sibTrans" cxnId="{D20B091B-B624-4FB6-94A4-0825E54F4546}">
      <dgm:prSet/>
      <dgm:spPr/>
      <dgm:t>
        <a:bodyPr/>
        <a:lstStyle/>
        <a:p>
          <a:endParaRPr lang="en-US"/>
        </a:p>
      </dgm:t>
    </dgm:pt>
    <dgm:pt modelId="{1A11D143-3533-4C68-882B-CC224628D244}">
      <dgm:prSet phldrT="[Text]"/>
      <dgm:spPr/>
      <dgm:t>
        <a:bodyPr/>
        <a:lstStyle/>
        <a:p>
          <a:r>
            <a:rPr lang="en-US" dirty="0"/>
            <a:t>INCLUDES, LSAMP</a:t>
          </a:r>
        </a:p>
      </dgm:t>
    </dgm:pt>
    <dgm:pt modelId="{4F282C77-F57F-47E7-9358-AF07A16AA837}" type="parTrans" cxnId="{9AEC06F2-E66E-4BC2-B3F9-8607DD9FD472}">
      <dgm:prSet/>
      <dgm:spPr/>
      <dgm:t>
        <a:bodyPr/>
        <a:lstStyle/>
        <a:p>
          <a:endParaRPr lang="en-US"/>
        </a:p>
      </dgm:t>
    </dgm:pt>
    <dgm:pt modelId="{5F3C5D63-2DF5-4D9F-AC20-3A155515E03F}" type="sibTrans" cxnId="{9AEC06F2-E66E-4BC2-B3F9-8607DD9FD472}">
      <dgm:prSet/>
      <dgm:spPr/>
      <dgm:t>
        <a:bodyPr/>
        <a:lstStyle/>
        <a:p>
          <a:endParaRPr lang="en-US"/>
        </a:p>
      </dgm:t>
    </dgm:pt>
    <dgm:pt modelId="{519686B6-49CA-4B8E-AE3D-632EC2BD377C}">
      <dgm:prSet phldrT="[Text]"/>
      <dgm:spPr/>
      <dgm:t>
        <a:bodyPr/>
        <a:lstStyle/>
        <a:p>
          <a:r>
            <a:rPr lang="en-US" dirty="0"/>
            <a:t>Salaries</a:t>
          </a:r>
        </a:p>
      </dgm:t>
    </dgm:pt>
    <dgm:pt modelId="{7BA94008-224B-4128-BA52-1A38B5A76508}" type="parTrans" cxnId="{542C9B7A-AC91-4E8F-A2B9-BA863B0F1606}">
      <dgm:prSet/>
      <dgm:spPr/>
      <dgm:t>
        <a:bodyPr/>
        <a:lstStyle/>
        <a:p>
          <a:endParaRPr lang="en-US"/>
        </a:p>
      </dgm:t>
    </dgm:pt>
    <dgm:pt modelId="{97D6BB86-0437-4F5D-8256-308DCB20498C}" type="sibTrans" cxnId="{542C9B7A-AC91-4E8F-A2B9-BA863B0F1606}">
      <dgm:prSet/>
      <dgm:spPr/>
      <dgm:t>
        <a:bodyPr/>
        <a:lstStyle/>
        <a:p>
          <a:endParaRPr lang="en-US"/>
        </a:p>
      </dgm:t>
    </dgm:pt>
    <dgm:pt modelId="{FCCF4019-2EA0-4CA4-8A3C-EC3C301D88E5}">
      <dgm:prSet phldrT="[Text]"/>
      <dgm:spPr/>
      <dgm:t>
        <a:bodyPr/>
        <a:lstStyle/>
        <a:p>
          <a:r>
            <a:rPr lang="en-US" dirty="0"/>
            <a:t>Mentoring</a:t>
          </a:r>
        </a:p>
      </dgm:t>
    </dgm:pt>
    <dgm:pt modelId="{6E365BEA-8237-4F50-B846-C20662475C7A}" type="parTrans" cxnId="{EDD713ED-54CE-4484-ACAB-24EF1C996E99}">
      <dgm:prSet/>
      <dgm:spPr/>
      <dgm:t>
        <a:bodyPr/>
        <a:lstStyle/>
        <a:p>
          <a:endParaRPr lang="en-US"/>
        </a:p>
      </dgm:t>
    </dgm:pt>
    <dgm:pt modelId="{F7BF6915-30D6-4826-906E-50648CC239A8}" type="sibTrans" cxnId="{EDD713ED-54CE-4484-ACAB-24EF1C996E99}">
      <dgm:prSet/>
      <dgm:spPr/>
      <dgm:t>
        <a:bodyPr/>
        <a:lstStyle/>
        <a:p>
          <a:endParaRPr lang="en-US"/>
        </a:p>
      </dgm:t>
    </dgm:pt>
    <dgm:pt modelId="{AF54C6BB-9170-471A-9590-64C7C80C168C}">
      <dgm:prSet phldrT="[Text]"/>
      <dgm:spPr/>
      <dgm:t>
        <a:bodyPr/>
        <a:lstStyle/>
        <a:p>
          <a:r>
            <a:rPr lang="en-US" dirty="0"/>
            <a:t>Promotion</a:t>
          </a:r>
        </a:p>
      </dgm:t>
    </dgm:pt>
    <dgm:pt modelId="{19FE5BC0-BD2F-48B2-A67C-3D4B2718684D}" type="parTrans" cxnId="{569FEA3E-C607-4C1C-A181-5A29DD3E9CB6}">
      <dgm:prSet/>
      <dgm:spPr/>
      <dgm:t>
        <a:bodyPr/>
        <a:lstStyle/>
        <a:p>
          <a:endParaRPr lang="en-US"/>
        </a:p>
      </dgm:t>
    </dgm:pt>
    <dgm:pt modelId="{45AD5134-DA9D-4ACF-9C05-D9DF45B5CED5}" type="sibTrans" cxnId="{569FEA3E-C607-4C1C-A181-5A29DD3E9CB6}">
      <dgm:prSet/>
      <dgm:spPr/>
      <dgm:t>
        <a:bodyPr/>
        <a:lstStyle/>
        <a:p>
          <a:endParaRPr lang="en-US"/>
        </a:p>
      </dgm:t>
    </dgm:pt>
    <dgm:pt modelId="{A63588D0-7E56-4E6A-9EA3-8DA5500C06B2}">
      <dgm:prSet phldrT="[Text]"/>
      <dgm:spPr/>
      <dgm:t>
        <a:bodyPr/>
        <a:lstStyle/>
        <a:p>
          <a:r>
            <a:rPr lang="en-US" dirty="0"/>
            <a:t>Identity, Efficacy </a:t>
          </a:r>
        </a:p>
        <a:p>
          <a:endParaRPr lang="en-US" dirty="0"/>
        </a:p>
        <a:p>
          <a:endParaRPr lang="en-US" dirty="0"/>
        </a:p>
      </dgm:t>
    </dgm:pt>
    <dgm:pt modelId="{925B9E08-67A3-4552-A740-0C8D7A724449}" type="parTrans" cxnId="{DF952A9E-BD50-4C58-BDF9-CF4F24806272}">
      <dgm:prSet/>
      <dgm:spPr/>
      <dgm:t>
        <a:bodyPr/>
        <a:lstStyle/>
        <a:p>
          <a:endParaRPr lang="en-US"/>
        </a:p>
      </dgm:t>
    </dgm:pt>
    <dgm:pt modelId="{1A4E9221-8213-4CB1-AE16-D283712132D8}" type="sibTrans" cxnId="{DF952A9E-BD50-4C58-BDF9-CF4F24806272}">
      <dgm:prSet/>
      <dgm:spPr/>
      <dgm:t>
        <a:bodyPr/>
        <a:lstStyle/>
        <a:p>
          <a:endParaRPr lang="en-US"/>
        </a:p>
      </dgm:t>
    </dgm:pt>
    <dgm:pt modelId="{0D4AE82C-051D-4616-8C29-A0AC657A1C13}" type="pres">
      <dgm:prSet presAssocID="{96F3456F-ABE4-456C-B2E2-AF116813C008}" presName="theList" presStyleCnt="0">
        <dgm:presLayoutVars>
          <dgm:dir/>
          <dgm:animLvl val="lvl"/>
          <dgm:resizeHandles val="exact"/>
        </dgm:presLayoutVars>
      </dgm:prSet>
      <dgm:spPr/>
    </dgm:pt>
    <dgm:pt modelId="{0C2D2863-4512-4582-B297-0D953CA60A64}" type="pres">
      <dgm:prSet presAssocID="{73386FB7-A359-425F-867B-D3A224E94846}" presName="compNode" presStyleCnt="0"/>
      <dgm:spPr/>
    </dgm:pt>
    <dgm:pt modelId="{0FE6ED4A-390A-4B33-8065-662F2FA49453}" type="pres">
      <dgm:prSet presAssocID="{73386FB7-A359-425F-867B-D3A224E94846}" presName="noGeometry" presStyleCnt="0"/>
      <dgm:spPr/>
    </dgm:pt>
    <dgm:pt modelId="{A4B297BA-D557-4777-BF48-1249CEA47D2E}" type="pres">
      <dgm:prSet presAssocID="{73386FB7-A359-425F-867B-D3A224E94846}" presName="childTextVisible" presStyleLbl="bgAccFollowNode1" presStyleIdx="0" presStyleCnt="5">
        <dgm:presLayoutVars>
          <dgm:bulletEnabled val="1"/>
        </dgm:presLayoutVars>
      </dgm:prSet>
      <dgm:spPr/>
    </dgm:pt>
    <dgm:pt modelId="{7DFC3455-4E37-4470-B08C-6ECABEF2B538}" type="pres">
      <dgm:prSet presAssocID="{73386FB7-A359-425F-867B-D3A224E94846}" presName="childTextHidden" presStyleLbl="bgAccFollowNode1" presStyleIdx="0" presStyleCnt="5"/>
      <dgm:spPr/>
    </dgm:pt>
    <dgm:pt modelId="{1FE752DF-2418-4451-8907-D398ECECF88F}" type="pres">
      <dgm:prSet presAssocID="{73386FB7-A359-425F-867B-D3A224E94846}" presName="parentText" presStyleLbl="node1" presStyleIdx="0" presStyleCnt="5">
        <dgm:presLayoutVars>
          <dgm:chMax val="1"/>
          <dgm:bulletEnabled val="1"/>
        </dgm:presLayoutVars>
      </dgm:prSet>
      <dgm:spPr/>
    </dgm:pt>
    <dgm:pt modelId="{C38466C1-4C7A-4C71-AA00-94DA9EB4F181}" type="pres">
      <dgm:prSet presAssocID="{73386FB7-A359-425F-867B-D3A224E94846}" presName="aSpace" presStyleCnt="0"/>
      <dgm:spPr/>
    </dgm:pt>
    <dgm:pt modelId="{48903769-9003-467D-96B2-51FBE81833A9}" type="pres">
      <dgm:prSet presAssocID="{15188D05-ED66-48E6-A74D-279055C0B399}" presName="compNode" presStyleCnt="0"/>
      <dgm:spPr/>
    </dgm:pt>
    <dgm:pt modelId="{03A30CE4-5EE3-43D8-8FDD-9DD4D87C2331}" type="pres">
      <dgm:prSet presAssocID="{15188D05-ED66-48E6-A74D-279055C0B399}" presName="noGeometry" presStyleCnt="0"/>
      <dgm:spPr/>
    </dgm:pt>
    <dgm:pt modelId="{20F44409-3FDB-48FE-A273-088ECCD39E36}" type="pres">
      <dgm:prSet presAssocID="{15188D05-ED66-48E6-A74D-279055C0B399}" presName="childTextVisible" presStyleLbl="bgAccFollowNode1" presStyleIdx="1" presStyleCnt="5">
        <dgm:presLayoutVars>
          <dgm:bulletEnabled val="1"/>
        </dgm:presLayoutVars>
      </dgm:prSet>
      <dgm:spPr/>
    </dgm:pt>
    <dgm:pt modelId="{65DD73BD-44F1-449D-895A-06661513DB70}" type="pres">
      <dgm:prSet presAssocID="{15188D05-ED66-48E6-A74D-279055C0B399}" presName="childTextHidden" presStyleLbl="bgAccFollowNode1" presStyleIdx="1" presStyleCnt="5"/>
      <dgm:spPr/>
    </dgm:pt>
    <dgm:pt modelId="{86C205D5-C012-4A97-9C30-1C31B4945D1A}" type="pres">
      <dgm:prSet presAssocID="{15188D05-ED66-48E6-A74D-279055C0B399}" presName="parentText" presStyleLbl="node1" presStyleIdx="1" presStyleCnt="5">
        <dgm:presLayoutVars>
          <dgm:chMax val="1"/>
          <dgm:bulletEnabled val="1"/>
        </dgm:presLayoutVars>
      </dgm:prSet>
      <dgm:spPr/>
    </dgm:pt>
    <dgm:pt modelId="{279A1465-54B2-42F2-B2BB-5A187B263DBF}" type="pres">
      <dgm:prSet presAssocID="{15188D05-ED66-48E6-A74D-279055C0B399}" presName="aSpace" presStyleCnt="0"/>
      <dgm:spPr/>
    </dgm:pt>
    <dgm:pt modelId="{2DC791EF-8928-464E-A78C-163F296290E3}" type="pres">
      <dgm:prSet presAssocID="{847AE881-DA71-4EFA-82DB-900B14729BEA}" presName="compNode" presStyleCnt="0"/>
      <dgm:spPr/>
    </dgm:pt>
    <dgm:pt modelId="{37079EA2-0268-4B77-B815-86EFD5073202}" type="pres">
      <dgm:prSet presAssocID="{847AE881-DA71-4EFA-82DB-900B14729BEA}" presName="noGeometry" presStyleCnt="0"/>
      <dgm:spPr/>
    </dgm:pt>
    <dgm:pt modelId="{4AB55784-BE2E-4F45-9C12-FDCFCD44B7DF}" type="pres">
      <dgm:prSet presAssocID="{847AE881-DA71-4EFA-82DB-900B14729BEA}" presName="childTextVisible" presStyleLbl="bgAccFollowNode1" presStyleIdx="2" presStyleCnt="5">
        <dgm:presLayoutVars>
          <dgm:bulletEnabled val="1"/>
        </dgm:presLayoutVars>
      </dgm:prSet>
      <dgm:spPr/>
    </dgm:pt>
    <dgm:pt modelId="{F05B419F-B444-4345-BACE-C1BE491B7475}" type="pres">
      <dgm:prSet presAssocID="{847AE881-DA71-4EFA-82DB-900B14729BEA}" presName="childTextHidden" presStyleLbl="bgAccFollowNode1" presStyleIdx="2" presStyleCnt="5"/>
      <dgm:spPr/>
    </dgm:pt>
    <dgm:pt modelId="{62EF19BB-F222-4521-AFBE-8E58519A4C6C}" type="pres">
      <dgm:prSet presAssocID="{847AE881-DA71-4EFA-82DB-900B14729BEA}" presName="parentText" presStyleLbl="node1" presStyleIdx="2" presStyleCnt="5">
        <dgm:presLayoutVars>
          <dgm:chMax val="1"/>
          <dgm:bulletEnabled val="1"/>
        </dgm:presLayoutVars>
      </dgm:prSet>
      <dgm:spPr/>
    </dgm:pt>
    <dgm:pt modelId="{18B830C8-7A1C-4CDB-BE13-E86DACE6B4DA}" type="pres">
      <dgm:prSet presAssocID="{847AE881-DA71-4EFA-82DB-900B14729BEA}" presName="aSpace" presStyleCnt="0"/>
      <dgm:spPr/>
    </dgm:pt>
    <dgm:pt modelId="{38E083D4-3CE1-4FE6-BE65-3F1461DC0797}" type="pres">
      <dgm:prSet presAssocID="{6AE72A45-72BC-4B8D-B371-DC4A653EBE01}" presName="compNode" presStyleCnt="0"/>
      <dgm:spPr/>
    </dgm:pt>
    <dgm:pt modelId="{496FF0F3-D656-4561-BA66-00945764916D}" type="pres">
      <dgm:prSet presAssocID="{6AE72A45-72BC-4B8D-B371-DC4A653EBE01}" presName="noGeometry" presStyleCnt="0"/>
      <dgm:spPr/>
    </dgm:pt>
    <dgm:pt modelId="{A470CA09-8F0D-49A4-97DE-8DC84BF92535}" type="pres">
      <dgm:prSet presAssocID="{6AE72A45-72BC-4B8D-B371-DC4A653EBE01}" presName="childTextVisible" presStyleLbl="bgAccFollowNode1" presStyleIdx="3" presStyleCnt="5">
        <dgm:presLayoutVars>
          <dgm:bulletEnabled val="1"/>
        </dgm:presLayoutVars>
      </dgm:prSet>
      <dgm:spPr/>
    </dgm:pt>
    <dgm:pt modelId="{94A1AA5E-C7C8-4B74-B297-5D93FD9E4BE3}" type="pres">
      <dgm:prSet presAssocID="{6AE72A45-72BC-4B8D-B371-DC4A653EBE01}" presName="childTextHidden" presStyleLbl="bgAccFollowNode1" presStyleIdx="3" presStyleCnt="5"/>
      <dgm:spPr/>
    </dgm:pt>
    <dgm:pt modelId="{6B1405AB-CF99-435F-B534-0008417666E1}" type="pres">
      <dgm:prSet presAssocID="{6AE72A45-72BC-4B8D-B371-DC4A653EBE01}" presName="parentText" presStyleLbl="node1" presStyleIdx="3" presStyleCnt="5">
        <dgm:presLayoutVars>
          <dgm:chMax val="1"/>
          <dgm:bulletEnabled val="1"/>
        </dgm:presLayoutVars>
      </dgm:prSet>
      <dgm:spPr/>
    </dgm:pt>
    <dgm:pt modelId="{8CCE528E-C6FB-473F-B10F-80571C0591D2}" type="pres">
      <dgm:prSet presAssocID="{6AE72A45-72BC-4B8D-B371-DC4A653EBE01}" presName="aSpace" presStyleCnt="0"/>
      <dgm:spPr/>
    </dgm:pt>
    <dgm:pt modelId="{497D1D77-27F5-4C99-961A-F656EBBAB970}" type="pres">
      <dgm:prSet presAssocID="{57F0CB84-FE40-4585-9509-02DCC95CE1DD}" presName="compNode" presStyleCnt="0"/>
      <dgm:spPr/>
    </dgm:pt>
    <dgm:pt modelId="{AF390881-1FAB-4B8B-B4F7-5092B98D38E7}" type="pres">
      <dgm:prSet presAssocID="{57F0CB84-FE40-4585-9509-02DCC95CE1DD}" presName="noGeometry" presStyleCnt="0"/>
      <dgm:spPr/>
    </dgm:pt>
    <dgm:pt modelId="{747346B6-BD17-4775-875A-70D6D1FB5F7E}" type="pres">
      <dgm:prSet presAssocID="{57F0CB84-FE40-4585-9509-02DCC95CE1DD}" presName="childTextVisible" presStyleLbl="bgAccFollowNode1" presStyleIdx="4" presStyleCnt="5">
        <dgm:presLayoutVars>
          <dgm:bulletEnabled val="1"/>
        </dgm:presLayoutVars>
      </dgm:prSet>
      <dgm:spPr/>
    </dgm:pt>
    <dgm:pt modelId="{A47C9D19-DAEF-4DA9-B7E4-8FB2472675DC}" type="pres">
      <dgm:prSet presAssocID="{57F0CB84-FE40-4585-9509-02DCC95CE1DD}" presName="childTextHidden" presStyleLbl="bgAccFollowNode1" presStyleIdx="4" presStyleCnt="5"/>
      <dgm:spPr/>
    </dgm:pt>
    <dgm:pt modelId="{FB1E9748-17AE-4381-9E14-E596CF334CFC}" type="pres">
      <dgm:prSet presAssocID="{57F0CB84-FE40-4585-9509-02DCC95CE1DD}" presName="parentText" presStyleLbl="node1" presStyleIdx="4" presStyleCnt="5">
        <dgm:presLayoutVars>
          <dgm:chMax val="1"/>
          <dgm:bulletEnabled val="1"/>
        </dgm:presLayoutVars>
      </dgm:prSet>
      <dgm:spPr/>
    </dgm:pt>
  </dgm:ptLst>
  <dgm:cxnLst>
    <dgm:cxn modelId="{F8EEFC12-81B9-47B3-91BE-96320899F2C6}" srcId="{6AE72A45-72BC-4B8D-B371-DC4A653EBE01}" destId="{94818140-2BA5-4AF2-83B6-C069191FC7AE}" srcOrd="0" destOrd="0" parTransId="{6E8A9138-7022-4E54-9E35-21066572A326}" sibTransId="{45DD17AA-E569-4DA2-B611-59BAFC065651}"/>
    <dgm:cxn modelId="{2BEC4514-F85B-48D4-B166-92959DE2488C}" type="presOf" srcId="{0A3E3C0E-EC59-4097-AFF5-622A8469A377}" destId="{7DFC3455-4E37-4470-B08C-6ECABEF2B538}" srcOrd="1" destOrd="1" presId="urn:microsoft.com/office/officeart/2005/8/layout/hProcess6"/>
    <dgm:cxn modelId="{83DFBE16-5D12-4789-81E7-D15AA99EC5B3}" srcId="{73386FB7-A359-425F-867B-D3A224E94846}" destId="{0A3E3C0E-EC59-4097-AFF5-622A8469A377}" srcOrd="1" destOrd="0" parTransId="{77BA8B6E-0C26-4B8C-9C7C-E35F52DFE623}" sibTransId="{A59EB0E0-C06F-4166-9BCC-83DD01242FC9}"/>
    <dgm:cxn modelId="{68A1EA16-4A28-44AC-BE1C-475776DBDA7C}" type="presOf" srcId="{AF54C6BB-9170-471A-9590-64C7C80C168C}" destId="{A47C9D19-DAEF-4DA9-B7E4-8FB2472675DC}" srcOrd="1" destOrd="2" presId="urn:microsoft.com/office/officeart/2005/8/layout/hProcess6"/>
    <dgm:cxn modelId="{59B00117-6231-40DF-A7FA-27DED0F6FF35}" type="presOf" srcId="{E1EF6E9C-B43A-4146-8D54-5F33633839E5}" destId="{20F44409-3FDB-48FE-A273-088ECCD39E36}" srcOrd="0" destOrd="0" presId="urn:microsoft.com/office/officeart/2005/8/layout/hProcess6"/>
    <dgm:cxn modelId="{D20B091B-B624-4FB6-94A4-0825E54F4546}" srcId="{96F3456F-ABE4-456C-B2E2-AF116813C008}" destId="{57F0CB84-FE40-4585-9509-02DCC95CE1DD}" srcOrd="4" destOrd="0" parTransId="{FC82BC45-CA39-4CE5-A772-9E93F233F172}" sibTransId="{DE328672-418D-4FED-9EAC-96C0E1660EFC}"/>
    <dgm:cxn modelId="{C9B9641E-B10C-4976-8FD9-ABFC72A4A170}" srcId="{847AE881-DA71-4EFA-82DB-900B14729BEA}" destId="{23FA9FF6-8B03-472D-9767-B3435A592DDA}" srcOrd="2" destOrd="0" parTransId="{F025FF94-CAA8-446B-8E60-3260565295BD}" sibTransId="{3B1A0983-821D-442C-9A3E-BCBFB396B169}"/>
    <dgm:cxn modelId="{18C0E225-3BDE-4868-AACB-E32C9A3A666A}" type="presOf" srcId="{EFAF6440-BB6D-407E-9BC3-E93308876251}" destId="{94A1AA5E-C7C8-4B74-B297-5D93FD9E4BE3}" srcOrd="1" destOrd="1" presId="urn:microsoft.com/office/officeart/2005/8/layout/hProcess6"/>
    <dgm:cxn modelId="{241D8927-4BED-42DC-BF92-95C4D6CC3688}" type="presOf" srcId="{57F0CB84-FE40-4585-9509-02DCC95CE1DD}" destId="{FB1E9748-17AE-4381-9E14-E596CF334CFC}" srcOrd="0" destOrd="0" presId="urn:microsoft.com/office/officeart/2005/8/layout/hProcess6"/>
    <dgm:cxn modelId="{8134CA2C-E45E-443D-83BD-56486F2B915B}" type="presOf" srcId="{847AE881-DA71-4EFA-82DB-900B14729BEA}" destId="{62EF19BB-F222-4521-AFBE-8E58519A4C6C}" srcOrd="0" destOrd="0" presId="urn:microsoft.com/office/officeart/2005/8/layout/hProcess6"/>
    <dgm:cxn modelId="{E4694C30-91D9-471B-9544-178DE9EC9629}" srcId="{847AE881-DA71-4EFA-82DB-900B14729BEA}" destId="{B5CC9980-EB12-46DF-B29D-1842F6D5F60E}" srcOrd="1" destOrd="0" parTransId="{6BCD82EB-1B91-4066-AB8D-CCA89A97930C}" sibTransId="{7FCC2586-A207-4508-B3AF-D53164B5D84E}"/>
    <dgm:cxn modelId="{028FEE30-34C0-40EC-8C7D-5C70E17C9855}" type="presOf" srcId="{94818140-2BA5-4AF2-83B6-C069191FC7AE}" destId="{A470CA09-8F0D-49A4-97DE-8DC84BF92535}" srcOrd="0" destOrd="0" presId="urn:microsoft.com/office/officeart/2005/8/layout/hProcess6"/>
    <dgm:cxn modelId="{4715FF30-B09A-40A0-8EBE-FA8293369252}" type="presOf" srcId="{6AE72A45-72BC-4B8D-B371-DC4A653EBE01}" destId="{6B1405AB-CF99-435F-B534-0008417666E1}" srcOrd="0" destOrd="0" presId="urn:microsoft.com/office/officeart/2005/8/layout/hProcess6"/>
    <dgm:cxn modelId="{8EA0813B-0D80-4918-9257-4212B71E9B94}" srcId="{96F3456F-ABE4-456C-B2E2-AF116813C008}" destId="{847AE881-DA71-4EFA-82DB-900B14729BEA}" srcOrd="2" destOrd="0" parTransId="{A04E3E40-F05D-40C3-9FDA-549C975D97A0}" sibTransId="{A5511483-D944-4934-B687-15D141DEACAA}"/>
    <dgm:cxn modelId="{B8FAA03E-C3CB-4718-ACE5-956A97FCB64E}" type="presOf" srcId="{15188D05-ED66-48E6-A74D-279055C0B399}" destId="{86C205D5-C012-4A97-9C30-1C31B4945D1A}" srcOrd="0" destOrd="0" presId="urn:microsoft.com/office/officeart/2005/8/layout/hProcess6"/>
    <dgm:cxn modelId="{569FEA3E-C607-4C1C-A181-5A29DD3E9CB6}" srcId="{57F0CB84-FE40-4585-9509-02DCC95CE1DD}" destId="{AF54C6BB-9170-471A-9590-64C7C80C168C}" srcOrd="2" destOrd="0" parTransId="{19FE5BC0-BD2F-48B2-A67C-3D4B2718684D}" sibTransId="{45AD5134-DA9D-4ACF-9C05-D9DF45B5CED5}"/>
    <dgm:cxn modelId="{4AF55C40-53DA-472E-89E4-EF09598F8031}" type="presOf" srcId="{B5CC9980-EB12-46DF-B29D-1842F6D5F60E}" destId="{F05B419F-B444-4345-BACE-C1BE491B7475}" srcOrd="1" destOrd="1" presId="urn:microsoft.com/office/officeart/2005/8/layout/hProcess6"/>
    <dgm:cxn modelId="{534B1946-7C34-43D9-B761-F78A1FEE6ABF}" type="presOf" srcId="{519686B6-49CA-4B8E-AE3D-632EC2BD377C}" destId="{747346B6-BD17-4775-875A-70D6D1FB5F7E}" srcOrd="0" destOrd="0" presId="urn:microsoft.com/office/officeart/2005/8/layout/hProcess6"/>
    <dgm:cxn modelId="{F3905D68-AD10-49AE-B240-FB300CFCEA81}" type="presOf" srcId="{B5CC9980-EB12-46DF-B29D-1842F6D5F60E}" destId="{4AB55784-BE2E-4F45-9C12-FDCFCD44B7DF}" srcOrd="0" destOrd="1" presId="urn:microsoft.com/office/officeart/2005/8/layout/hProcess6"/>
    <dgm:cxn modelId="{99B35A6D-DAB1-4E0B-A5D9-2F6D9A7E8BC2}" type="presOf" srcId="{5AE53334-893F-408F-A8D2-C4B4B846D30B}" destId="{F05B419F-B444-4345-BACE-C1BE491B7475}" srcOrd="1" destOrd="0" presId="urn:microsoft.com/office/officeart/2005/8/layout/hProcess6"/>
    <dgm:cxn modelId="{DEF5E06D-CBB7-40F1-B434-D5B9380B32C0}" srcId="{6AE72A45-72BC-4B8D-B371-DC4A653EBE01}" destId="{EFAF6440-BB6D-407E-9BC3-E93308876251}" srcOrd="1" destOrd="0" parTransId="{048640B4-E487-49D5-8290-0BDB7FF12686}" sibTransId="{5C93EC23-0D7B-44CF-BB8A-B5235E722331}"/>
    <dgm:cxn modelId="{B4BA1351-8CAE-4F2C-B36D-63B37AC13869}" type="presOf" srcId="{A63588D0-7E56-4E6A-9EA3-8DA5500C06B2}" destId="{20F44409-3FDB-48FE-A273-088ECCD39E36}" srcOrd="0" destOrd="1" presId="urn:microsoft.com/office/officeart/2005/8/layout/hProcess6"/>
    <dgm:cxn modelId="{9BD68F72-79D1-41EA-97A0-94FA848591A2}" type="presOf" srcId="{A63588D0-7E56-4E6A-9EA3-8DA5500C06B2}" destId="{65DD73BD-44F1-449D-895A-06661513DB70}" srcOrd="1" destOrd="1" presId="urn:microsoft.com/office/officeart/2005/8/layout/hProcess6"/>
    <dgm:cxn modelId="{E8F6805A-9BCE-4D0A-9468-62E15C257672}" srcId="{96F3456F-ABE4-456C-B2E2-AF116813C008}" destId="{73386FB7-A359-425F-867B-D3A224E94846}" srcOrd="0" destOrd="0" parTransId="{7BFD9254-1334-4147-998B-E95799B62C67}" sibTransId="{AC835C5E-0C03-4511-8A4E-DF880681298F}"/>
    <dgm:cxn modelId="{542C9B7A-AC91-4E8F-A2B9-BA863B0F1606}" srcId="{57F0CB84-FE40-4585-9509-02DCC95CE1DD}" destId="{519686B6-49CA-4B8E-AE3D-632EC2BD377C}" srcOrd="0" destOrd="0" parTransId="{7BA94008-224B-4128-BA52-1A38B5A76508}" sibTransId="{97D6BB86-0437-4F5D-8256-308DCB20498C}"/>
    <dgm:cxn modelId="{8F84237C-FB2E-48E9-A1FB-0BF69D74A8DD}" type="presOf" srcId="{EFAF6440-BB6D-407E-9BC3-E93308876251}" destId="{A470CA09-8F0D-49A4-97DE-8DC84BF92535}" srcOrd="0" destOrd="1" presId="urn:microsoft.com/office/officeart/2005/8/layout/hProcess6"/>
    <dgm:cxn modelId="{CCD8867E-9B68-4123-9F6D-72D8686CED2C}" srcId="{847AE881-DA71-4EFA-82DB-900B14729BEA}" destId="{5AE53334-893F-408F-A8D2-C4B4B846D30B}" srcOrd="0" destOrd="0" parTransId="{92902A85-FAB8-4C46-AFBA-919AF3E55D22}" sibTransId="{EE90D0ED-CDD7-4B56-9CF6-D106A038F948}"/>
    <dgm:cxn modelId="{CB7EA783-49CF-4CBB-8C39-5D4371715278}" srcId="{73386FB7-A359-425F-867B-D3A224E94846}" destId="{0B8E54D0-5B60-4ADE-9931-0565DB505E6A}" srcOrd="2" destOrd="0" parTransId="{681FD30D-A236-4BD1-B59B-CFF4A6C1DD5F}" sibTransId="{7E3A1D60-C63A-41B9-852A-8A5DE43FEE1A}"/>
    <dgm:cxn modelId="{91F7AD85-2C1C-4682-85A3-394257277EB8}" type="presOf" srcId="{0B8E54D0-5B60-4ADE-9931-0565DB505E6A}" destId="{A4B297BA-D557-4777-BF48-1249CEA47D2E}" srcOrd="0" destOrd="2" presId="urn:microsoft.com/office/officeart/2005/8/layout/hProcess6"/>
    <dgm:cxn modelId="{F4ADE98F-AE20-4D44-8E62-E1E3058CD716}" type="presOf" srcId="{96F3456F-ABE4-456C-B2E2-AF116813C008}" destId="{0D4AE82C-051D-4616-8C29-A0AC657A1C13}" srcOrd="0" destOrd="0" presId="urn:microsoft.com/office/officeart/2005/8/layout/hProcess6"/>
    <dgm:cxn modelId="{7AF71994-7ED3-455B-909B-4197CA91D827}" type="presOf" srcId="{E1EF6E9C-B43A-4146-8D54-5F33633839E5}" destId="{65DD73BD-44F1-449D-895A-06661513DB70}" srcOrd="1" destOrd="0" presId="urn:microsoft.com/office/officeart/2005/8/layout/hProcess6"/>
    <dgm:cxn modelId="{15035394-DB12-40AE-B9D8-2F1061426390}" type="presOf" srcId="{73386FB7-A359-425F-867B-D3A224E94846}" destId="{1FE752DF-2418-4451-8907-D398ECECF88F}" srcOrd="0" destOrd="0" presId="urn:microsoft.com/office/officeart/2005/8/layout/hProcess6"/>
    <dgm:cxn modelId="{82D50A9A-1E98-46F7-9D66-84731613D99F}" type="presOf" srcId="{23FA9FF6-8B03-472D-9767-B3435A592DDA}" destId="{F05B419F-B444-4345-BACE-C1BE491B7475}" srcOrd="1" destOrd="2" presId="urn:microsoft.com/office/officeart/2005/8/layout/hProcess6"/>
    <dgm:cxn modelId="{DF952A9E-BD50-4C58-BDF9-CF4F24806272}" srcId="{15188D05-ED66-48E6-A74D-279055C0B399}" destId="{A63588D0-7E56-4E6A-9EA3-8DA5500C06B2}" srcOrd="1" destOrd="0" parTransId="{925B9E08-67A3-4552-A740-0C8D7A724449}" sibTransId="{1A4E9221-8213-4CB1-AE16-D283712132D8}"/>
    <dgm:cxn modelId="{4851E9A2-4C12-4091-B5FA-FD3DB74CC044}" type="presOf" srcId="{FCCF4019-2EA0-4CA4-8A3C-EC3C301D88E5}" destId="{A47C9D19-DAEF-4DA9-B7E4-8FB2472675DC}" srcOrd="1" destOrd="1" presId="urn:microsoft.com/office/officeart/2005/8/layout/hProcess6"/>
    <dgm:cxn modelId="{3780A1A3-619B-4205-B349-DBABA519233F}" type="presOf" srcId="{2AF95AE7-9ECC-42CF-930C-16308248590A}" destId="{7DFC3455-4E37-4470-B08C-6ECABEF2B538}" srcOrd="1" destOrd="0" presId="urn:microsoft.com/office/officeart/2005/8/layout/hProcess6"/>
    <dgm:cxn modelId="{BBAB45AA-11CE-4702-8EC9-AEEA78072681}" srcId="{96F3456F-ABE4-456C-B2E2-AF116813C008}" destId="{15188D05-ED66-48E6-A74D-279055C0B399}" srcOrd="1" destOrd="0" parTransId="{B1CE6E5A-2C1C-439D-B9BB-D406B4B9ACA4}" sibTransId="{F128CDE9-6763-455D-9776-87B45C18EC61}"/>
    <dgm:cxn modelId="{2BCD3DB5-6A9A-448C-A155-B47F6752942E}" type="presOf" srcId="{2AF95AE7-9ECC-42CF-930C-16308248590A}" destId="{A4B297BA-D557-4777-BF48-1249CEA47D2E}" srcOrd="0" destOrd="0" presId="urn:microsoft.com/office/officeart/2005/8/layout/hProcess6"/>
    <dgm:cxn modelId="{E5F1B4C7-5157-47F9-BEA5-C11BAFB47133}" type="presOf" srcId="{94818140-2BA5-4AF2-83B6-C069191FC7AE}" destId="{94A1AA5E-C7C8-4B74-B297-5D93FD9E4BE3}" srcOrd="1" destOrd="0" presId="urn:microsoft.com/office/officeart/2005/8/layout/hProcess6"/>
    <dgm:cxn modelId="{F23CEDCA-80DC-44C8-BAB2-FD955EAB08EA}" type="presOf" srcId="{519686B6-49CA-4B8E-AE3D-632EC2BD377C}" destId="{A47C9D19-DAEF-4DA9-B7E4-8FB2472675DC}" srcOrd="1" destOrd="0" presId="urn:microsoft.com/office/officeart/2005/8/layout/hProcess6"/>
    <dgm:cxn modelId="{ACFF31D0-B323-4426-832F-644B42DF8705}" type="presOf" srcId="{1A11D143-3533-4C68-882B-CC224628D244}" destId="{94A1AA5E-C7C8-4B74-B297-5D93FD9E4BE3}" srcOrd="1" destOrd="2" presId="urn:microsoft.com/office/officeart/2005/8/layout/hProcess6"/>
    <dgm:cxn modelId="{F4C6F5D3-8371-4DA8-8FB1-4ECD74A07309}" type="presOf" srcId="{5AE53334-893F-408F-A8D2-C4B4B846D30B}" destId="{4AB55784-BE2E-4F45-9C12-FDCFCD44B7DF}" srcOrd="0" destOrd="0" presId="urn:microsoft.com/office/officeart/2005/8/layout/hProcess6"/>
    <dgm:cxn modelId="{5416ECD9-3E84-4531-BEC4-06D028560B94}" srcId="{73386FB7-A359-425F-867B-D3A224E94846}" destId="{2AF95AE7-9ECC-42CF-930C-16308248590A}" srcOrd="0" destOrd="0" parTransId="{A6D97DEA-FEC5-4D5F-93C4-AB3BE27333B5}" sibTransId="{0E4DE67C-787A-4CE5-B0E6-B1876D82259E}"/>
    <dgm:cxn modelId="{3E0244DC-A6B6-4C44-9FF5-5DEF184A7B07}" type="presOf" srcId="{0B8E54D0-5B60-4ADE-9931-0565DB505E6A}" destId="{7DFC3455-4E37-4470-B08C-6ECABEF2B538}" srcOrd="1" destOrd="2" presId="urn:microsoft.com/office/officeart/2005/8/layout/hProcess6"/>
    <dgm:cxn modelId="{6396D4E1-5C33-4564-8BB9-AC4D88DE2B3E}" type="presOf" srcId="{AF54C6BB-9170-471A-9590-64C7C80C168C}" destId="{747346B6-BD17-4775-875A-70D6D1FB5F7E}" srcOrd="0" destOrd="2" presId="urn:microsoft.com/office/officeart/2005/8/layout/hProcess6"/>
    <dgm:cxn modelId="{15A92BE6-BC0E-476E-A5A7-B5759F832462}" type="presOf" srcId="{1A11D143-3533-4C68-882B-CC224628D244}" destId="{A470CA09-8F0D-49A4-97DE-8DC84BF92535}" srcOrd="0" destOrd="2" presId="urn:microsoft.com/office/officeart/2005/8/layout/hProcess6"/>
    <dgm:cxn modelId="{963D75EB-9EAB-48D3-B43D-FCB02623AE6A}" type="presOf" srcId="{FCCF4019-2EA0-4CA4-8A3C-EC3C301D88E5}" destId="{747346B6-BD17-4775-875A-70D6D1FB5F7E}" srcOrd="0" destOrd="1" presId="urn:microsoft.com/office/officeart/2005/8/layout/hProcess6"/>
    <dgm:cxn modelId="{7BF8D8EC-11A6-4E8E-86AE-1CCA53770FED}" srcId="{15188D05-ED66-48E6-A74D-279055C0B399}" destId="{E1EF6E9C-B43A-4146-8D54-5F33633839E5}" srcOrd="0" destOrd="0" parTransId="{1952E86C-4018-4496-8D48-A5E4F70DE1EA}" sibTransId="{0F336152-FA52-46AA-AFF6-0ACE009020A2}"/>
    <dgm:cxn modelId="{EDD713ED-54CE-4484-ACAB-24EF1C996E99}" srcId="{57F0CB84-FE40-4585-9509-02DCC95CE1DD}" destId="{FCCF4019-2EA0-4CA4-8A3C-EC3C301D88E5}" srcOrd="1" destOrd="0" parTransId="{6E365BEA-8237-4F50-B846-C20662475C7A}" sibTransId="{F7BF6915-30D6-4826-906E-50648CC239A8}"/>
    <dgm:cxn modelId="{9AEC06F2-E66E-4BC2-B3F9-8607DD9FD472}" srcId="{6AE72A45-72BC-4B8D-B371-DC4A653EBE01}" destId="{1A11D143-3533-4C68-882B-CC224628D244}" srcOrd="2" destOrd="0" parTransId="{4F282C77-F57F-47E7-9358-AF07A16AA837}" sibTransId="{5F3C5D63-2DF5-4D9F-AC20-3A155515E03F}"/>
    <dgm:cxn modelId="{9E671AFA-C289-417A-94E5-96529AE07FA9}" type="presOf" srcId="{23FA9FF6-8B03-472D-9767-B3435A592DDA}" destId="{4AB55784-BE2E-4F45-9C12-FDCFCD44B7DF}" srcOrd="0" destOrd="2" presId="urn:microsoft.com/office/officeart/2005/8/layout/hProcess6"/>
    <dgm:cxn modelId="{138912FB-EDB5-4B9B-B077-450D7B93AEA4}" srcId="{96F3456F-ABE4-456C-B2E2-AF116813C008}" destId="{6AE72A45-72BC-4B8D-B371-DC4A653EBE01}" srcOrd="3" destOrd="0" parTransId="{412E3836-C4E6-442F-9514-87C5B4ADCCE0}" sibTransId="{3119C47F-02D7-4C92-9EBC-A10137EDC9DD}"/>
    <dgm:cxn modelId="{FC766DFF-47A2-47E0-84D1-EFDBDD98D46F}" type="presOf" srcId="{0A3E3C0E-EC59-4097-AFF5-622A8469A377}" destId="{A4B297BA-D557-4777-BF48-1249CEA47D2E}" srcOrd="0" destOrd="1" presId="urn:microsoft.com/office/officeart/2005/8/layout/hProcess6"/>
    <dgm:cxn modelId="{506CD8D2-3277-42E1-A325-56A2A0519C60}" type="presParOf" srcId="{0D4AE82C-051D-4616-8C29-A0AC657A1C13}" destId="{0C2D2863-4512-4582-B297-0D953CA60A64}" srcOrd="0" destOrd="0" presId="urn:microsoft.com/office/officeart/2005/8/layout/hProcess6"/>
    <dgm:cxn modelId="{12983426-1A51-44AD-8FE6-592C433A6A65}" type="presParOf" srcId="{0C2D2863-4512-4582-B297-0D953CA60A64}" destId="{0FE6ED4A-390A-4B33-8065-662F2FA49453}" srcOrd="0" destOrd="0" presId="urn:microsoft.com/office/officeart/2005/8/layout/hProcess6"/>
    <dgm:cxn modelId="{6568233A-147C-494C-9A22-4AB79C86DDCE}" type="presParOf" srcId="{0C2D2863-4512-4582-B297-0D953CA60A64}" destId="{A4B297BA-D557-4777-BF48-1249CEA47D2E}" srcOrd="1" destOrd="0" presId="urn:microsoft.com/office/officeart/2005/8/layout/hProcess6"/>
    <dgm:cxn modelId="{9B7E8BD5-CDF2-4CD5-A0FC-3ED41A57B7CA}" type="presParOf" srcId="{0C2D2863-4512-4582-B297-0D953CA60A64}" destId="{7DFC3455-4E37-4470-B08C-6ECABEF2B538}" srcOrd="2" destOrd="0" presId="urn:microsoft.com/office/officeart/2005/8/layout/hProcess6"/>
    <dgm:cxn modelId="{1A6B5A37-E424-4165-9001-F95BA329ADA6}" type="presParOf" srcId="{0C2D2863-4512-4582-B297-0D953CA60A64}" destId="{1FE752DF-2418-4451-8907-D398ECECF88F}" srcOrd="3" destOrd="0" presId="urn:microsoft.com/office/officeart/2005/8/layout/hProcess6"/>
    <dgm:cxn modelId="{B0A0E033-A8BE-4467-8E51-B337D7E5A80E}" type="presParOf" srcId="{0D4AE82C-051D-4616-8C29-A0AC657A1C13}" destId="{C38466C1-4C7A-4C71-AA00-94DA9EB4F181}" srcOrd="1" destOrd="0" presId="urn:microsoft.com/office/officeart/2005/8/layout/hProcess6"/>
    <dgm:cxn modelId="{B77D761D-3101-4E2C-B44B-9DEE8A1779A8}" type="presParOf" srcId="{0D4AE82C-051D-4616-8C29-A0AC657A1C13}" destId="{48903769-9003-467D-96B2-51FBE81833A9}" srcOrd="2" destOrd="0" presId="urn:microsoft.com/office/officeart/2005/8/layout/hProcess6"/>
    <dgm:cxn modelId="{742CE011-9052-4ECA-86E4-6F9BE3967F88}" type="presParOf" srcId="{48903769-9003-467D-96B2-51FBE81833A9}" destId="{03A30CE4-5EE3-43D8-8FDD-9DD4D87C2331}" srcOrd="0" destOrd="0" presId="urn:microsoft.com/office/officeart/2005/8/layout/hProcess6"/>
    <dgm:cxn modelId="{C81A9650-7DB0-49B4-82CB-DE3273385D2B}" type="presParOf" srcId="{48903769-9003-467D-96B2-51FBE81833A9}" destId="{20F44409-3FDB-48FE-A273-088ECCD39E36}" srcOrd="1" destOrd="0" presId="urn:microsoft.com/office/officeart/2005/8/layout/hProcess6"/>
    <dgm:cxn modelId="{B6D94818-0F87-4084-97EE-6CD90826641B}" type="presParOf" srcId="{48903769-9003-467D-96B2-51FBE81833A9}" destId="{65DD73BD-44F1-449D-895A-06661513DB70}" srcOrd="2" destOrd="0" presId="urn:microsoft.com/office/officeart/2005/8/layout/hProcess6"/>
    <dgm:cxn modelId="{2FE2630E-FBF2-4FB1-BCE8-219F54434BF9}" type="presParOf" srcId="{48903769-9003-467D-96B2-51FBE81833A9}" destId="{86C205D5-C012-4A97-9C30-1C31B4945D1A}" srcOrd="3" destOrd="0" presId="urn:microsoft.com/office/officeart/2005/8/layout/hProcess6"/>
    <dgm:cxn modelId="{6C908081-033E-42BC-8AEA-01BC414E1664}" type="presParOf" srcId="{0D4AE82C-051D-4616-8C29-A0AC657A1C13}" destId="{279A1465-54B2-42F2-B2BB-5A187B263DBF}" srcOrd="3" destOrd="0" presId="urn:microsoft.com/office/officeart/2005/8/layout/hProcess6"/>
    <dgm:cxn modelId="{11B9A3FB-09E6-4D4D-A14F-FFCEE91A4908}" type="presParOf" srcId="{0D4AE82C-051D-4616-8C29-A0AC657A1C13}" destId="{2DC791EF-8928-464E-A78C-163F296290E3}" srcOrd="4" destOrd="0" presId="urn:microsoft.com/office/officeart/2005/8/layout/hProcess6"/>
    <dgm:cxn modelId="{99A4AECD-D0C3-4C8A-A27E-94FE0DE35BDA}" type="presParOf" srcId="{2DC791EF-8928-464E-A78C-163F296290E3}" destId="{37079EA2-0268-4B77-B815-86EFD5073202}" srcOrd="0" destOrd="0" presId="urn:microsoft.com/office/officeart/2005/8/layout/hProcess6"/>
    <dgm:cxn modelId="{EAAF9552-2B5A-4C6D-902D-B9708931BB26}" type="presParOf" srcId="{2DC791EF-8928-464E-A78C-163F296290E3}" destId="{4AB55784-BE2E-4F45-9C12-FDCFCD44B7DF}" srcOrd="1" destOrd="0" presId="urn:microsoft.com/office/officeart/2005/8/layout/hProcess6"/>
    <dgm:cxn modelId="{8FEB4A35-00F6-46CA-A46F-EF1796F1A3C3}" type="presParOf" srcId="{2DC791EF-8928-464E-A78C-163F296290E3}" destId="{F05B419F-B444-4345-BACE-C1BE491B7475}" srcOrd="2" destOrd="0" presId="urn:microsoft.com/office/officeart/2005/8/layout/hProcess6"/>
    <dgm:cxn modelId="{CE9C3C1E-20B7-4CBC-A4D8-39E2C5E3A107}" type="presParOf" srcId="{2DC791EF-8928-464E-A78C-163F296290E3}" destId="{62EF19BB-F222-4521-AFBE-8E58519A4C6C}" srcOrd="3" destOrd="0" presId="urn:microsoft.com/office/officeart/2005/8/layout/hProcess6"/>
    <dgm:cxn modelId="{F47D5B3C-9661-48AC-A341-AB179FD26683}" type="presParOf" srcId="{0D4AE82C-051D-4616-8C29-A0AC657A1C13}" destId="{18B830C8-7A1C-4CDB-BE13-E86DACE6B4DA}" srcOrd="5" destOrd="0" presId="urn:microsoft.com/office/officeart/2005/8/layout/hProcess6"/>
    <dgm:cxn modelId="{7580E35F-9C0C-441C-BFE0-6E1A5B2D807A}" type="presParOf" srcId="{0D4AE82C-051D-4616-8C29-A0AC657A1C13}" destId="{38E083D4-3CE1-4FE6-BE65-3F1461DC0797}" srcOrd="6" destOrd="0" presId="urn:microsoft.com/office/officeart/2005/8/layout/hProcess6"/>
    <dgm:cxn modelId="{E448AE1E-B250-47F2-9E1E-6B05A4A9CBD0}" type="presParOf" srcId="{38E083D4-3CE1-4FE6-BE65-3F1461DC0797}" destId="{496FF0F3-D656-4561-BA66-00945764916D}" srcOrd="0" destOrd="0" presId="urn:microsoft.com/office/officeart/2005/8/layout/hProcess6"/>
    <dgm:cxn modelId="{6AB1324F-B678-41CF-AFC9-FB6D0A5B525C}" type="presParOf" srcId="{38E083D4-3CE1-4FE6-BE65-3F1461DC0797}" destId="{A470CA09-8F0D-49A4-97DE-8DC84BF92535}" srcOrd="1" destOrd="0" presId="urn:microsoft.com/office/officeart/2005/8/layout/hProcess6"/>
    <dgm:cxn modelId="{C559B2A7-3F5C-4F48-B140-C747655DFB71}" type="presParOf" srcId="{38E083D4-3CE1-4FE6-BE65-3F1461DC0797}" destId="{94A1AA5E-C7C8-4B74-B297-5D93FD9E4BE3}" srcOrd="2" destOrd="0" presId="urn:microsoft.com/office/officeart/2005/8/layout/hProcess6"/>
    <dgm:cxn modelId="{6FD0ADAB-53FC-4979-A767-1DC80A8F5487}" type="presParOf" srcId="{38E083D4-3CE1-4FE6-BE65-3F1461DC0797}" destId="{6B1405AB-CF99-435F-B534-0008417666E1}" srcOrd="3" destOrd="0" presId="urn:microsoft.com/office/officeart/2005/8/layout/hProcess6"/>
    <dgm:cxn modelId="{705E5B54-1E01-47EF-882B-4BD73A3BAA3D}" type="presParOf" srcId="{0D4AE82C-051D-4616-8C29-A0AC657A1C13}" destId="{8CCE528E-C6FB-473F-B10F-80571C0591D2}" srcOrd="7" destOrd="0" presId="urn:microsoft.com/office/officeart/2005/8/layout/hProcess6"/>
    <dgm:cxn modelId="{56A8ECEC-1947-45F9-BF26-EEF754F61D5E}" type="presParOf" srcId="{0D4AE82C-051D-4616-8C29-A0AC657A1C13}" destId="{497D1D77-27F5-4C99-961A-F656EBBAB970}" srcOrd="8" destOrd="0" presId="urn:microsoft.com/office/officeart/2005/8/layout/hProcess6"/>
    <dgm:cxn modelId="{9E123DC6-470F-41B8-A3D7-09EA35E302F3}" type="presParOf" srcId="{497D1D77-27F5-4C99-961A-F656EBBAB970}" destId="{AF390881-1FAB-4B8B-B4F7-5092B98D38E7}" srcOrd="0" destOrd="0" presId="urn:microsoft.com/office/officeart/2005/8/layout/hProcess6"/>
    <dgm:cxn modelId="{A042AA2A-397D-4401-809F-75E7AAC7FA9A}" type="presParOf" srcId="{497D1D77-27F5-4C99-961A-F656EBBAB970}" destId="{747346B6-BD17-4775-875A-70D6D1FB5F7E}" srcOrd="1" destOrd="0" presId="urn:microsoft.com/office/officeart/2005/8/layout/hProcess6"/>
    <dgm:cxn modelId="{D1A1770D-5A13-4656-B216-E33DBA01DB85}" type="presParOf" srcId="{497D1D77-27F5-4C99-961A-F656EBBAB970}" destId="{A47C9D19-DAEF-4DA9-B7E4-8FB2472675DC}" srcOrd="2" destOrd="0" presId="urn:microsoft.com/office/officeart/2005/8/layout/hProcess6"/>
    <dgm:cxn modelId="{EB5F135D-1A20-478C-8386-8FE85C4B9C10}" type="presParOf" srcId="{497D1D77-27F5-4C99-961A-F656EBBAB970}" destId="{FB1E9748-17AE-4381-9E14-E596CF334CFC}"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297BA-D557-4777-BF48-1249CEA47D2E}">
      <dsp:nvSpPr>
        <dsp:cNvPr id="0" name=""/>
        <dsp:cNvSpPr/>
      </dsp:nvSpPr>
      <dsp:spPr>
        <a:xfrm>
          <a:off x="414018" y="1901062"/>
          <a:ext cx="1637348" cy="1431248"/>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Home </a:t>
          </a:r>
        </a:p>
        <a:p>
          <a:pPr marL="57150" lvl="1" indent="-57150" algn="l" defTabSz="444500">
            <a:lnSpc>
              <a:spcPct val="90000"/>
            </a:lnSpc>
            <a:spcBef>
              <a:spcPct val="0"/>
            </a:spcBef>
            <a:spcAft>
              <a:spcPct val="15000"/>
            </a:spcAft>
            <a:buChar char="•"/>
          </a:pPr>
          <a:r>
            <a:rPr lang="en-US" sz="1000" kern="1200" dirty="0"/>
            <a:t>School</a:t>
          </a:r>
        </a:p>
        <a:p>
          <a:pPr marL="57150" lvl="1" indent="-57150" algn="l" defTabSz="444500">
            <a:lnSpc>
              <a:spcPct val="90000"/>
            </a:lnSpc>
            <a:spcBef>
              <a:spcPct val="0"/>
            </a:spcBef>
            <a:spcAft>
              <a:spcPct val="15000"/>
            </a:spcAft>
            <a:buChar char="•"/>
          </a:pPr>
          <a:r>
            <a:rPr lang="en-US" sz="1000" kern="1200" dirty="0"/>
            <a:t>OST</a:t>
          </a:r>
        </a:p>
      </dsp:txBody>
      <dsp:txXfrm>
        <a:off x="823355" y="2115749"/>
        <a:ext cx="798207" cy="1001874"/>
      </dsp:txXfrm>
    </dsp:sp>
    <dsp:sp modelId="{1FE752DF-2418-4451-8907-D398ECECF88F}">
      <dsp:nvSpPr>
        <dsp:cNvPr id="0" name=""/>
        <dsp:cNvSpPr/>
      </dsp:nvSpPr>
      <dsp:spPr>
        <a:xfrm>
          <a:off x="4681" y="2207349"/>
          <a:ext cx="818674" cy="81867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Elementary School </a:t>
          </a:r>
        </a:p>
      </dsp:txBody>
      <dsp:txXfrm>
        <a:off x="124573" y="2327241"/>
        <a:ext cx="578890" cy="578890"/>
      </dsp:txXfrm>
    </dsp:sp>
    <dsp:sp modelId="{20F44409-3FDB-48FE-A273-088ECCD39E36}">
      <dsp:nvSpPr>
        <dsp:cNvPr id="0" name=""/>
        <dsp:cNvSpPr/>
      </dsp:nvSpPr>
      <dsp:spPr>
        <a:xfrm>
          <a:off x="2563037" y="1901062"/>
          <a:ext cx="1637348" cy="1431248"/>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Pre-algebra prep</a:t>
          </a:r>
        </a:p>
        <a:p>
          <a:pPr marL="57150" lvl="1" indent="-57150" algn="l" defTabSz="444500">
            <a:lnSpc>
              <a:spcPct val="90000"/>
            </a:lnSpc>
            <a:spcBef>
              <a:spcPct val="0"/>
            </a:spcBef>
            <a:spcAft>
              <a:spcPct val="15000"/>
            </a:spcAft>
            <a:buChar char="•"/>
          </a:pPr>
          <a:r>
            <a:rPr lang="en-US" sz="1000" kern="1200" dirty="0"/>
            <a:t>Identity, Efficacy </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a:off x="2972374" y="2115749"/>
        <a:ext cx="798207" cy="1001874"/>
      </dsp:txXfrm>
    </dsp:sp>
    <dsp:sp modelId="{86C205D5-C012-4A97-9C30-1C31B4945D1A}">
      <dsp:nvSpPr>
        <dsp:cNvPr id="0" name=""/>
        <dsp:cNvSpPr/>
      </dsp:nvSpPr>
      <dsp:spPr>
        <a:xfrm>
          <a:off x="2153700" y="2207349"/>
          <a:ext cx="818674" cy="8186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Middle School </a:t>
          </a:r>
        </a:p>
      </dsp:txBody>
      <dsp:txXfrm>
        <a:off x="2273592" y="2327241"/>
        <a:ext cx="578890" cy="578890"/>
      </dsp:txXfrm>
    </dsp:sp>
    <dsp:sp modelId="{4AB55784-BE2E-4F45-9C12-FDCFCD44B7DF}">
      <dsp:nvSpPr>
        <dsp:cNvPr id="0" name=""/>
        <dsp:cNvSpPr/>
      </dsp:nvSpPr>
      <dsp:spPr>
        <a:xfrm>
          <a:off x="4712056" y="1901062"/>
          <a:ext cx="1637348" cy="1431248"/>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Advanced Science Courses </a:t>
          </a:r>
        </a:p>
        <a:p>
          <a:pPr marL="57150" lvl="1" indent="-57150" algn="l" defTabSz="444500">
            <a:lnSpc>
              <a:spcPct val="90000"/>
            </a:lnSpc>
            <a:spcBef>
              <a:spcPct val="0"/>
            </a:spcBef>
            <a:spcAft>
              <a:spcPct val="15000"/>
            </a:spcAft>
            <a:buChar char="•"/>
          </a:pPr>
          <a:r>
            <a:rPr lang="en-US" sz="1000" kern="1200" dirty="0"/>
            <a:t>College Prep</a:t>
          </a:r>
        </a:p>
        <a:p>
          <a:pPr marL="57150" lvl="1" indent="-57150" algn="l" defTabSz="444500">
            <a:lnSpc>
              <a:spcPct val="90000"/>
            </a:lnSpc>
            <a:spcBef>
              <a:spcPct val="0"/>
            </a:spcBef>
            <a:spcAft>
              <a:spcPct val="15000"/>
            </a:spcAft>
            <a:buChar char="•"/>
          </a:pPr>
          <a:r>
            <a:rPr lang="en-US" sz="1000" kern="1200" dirty="0"/>
            <a:t>Counseling </a:t>
          </a:r>
        </a:p>
      </dsp:txBody>
      <dsp:txXfrm>
        <a:off x="5121393" y="2115749"/>
        <a:ext cx="798207" cy="1001874"/>
      </dsp:txXfrm>
    </dsp:sp>
    <dsp:sp modelId="{62EF19BB-F222-4521-AFBE-8E58519A4C6C}">
      <dsp:nvSpPr>
        <dsp:cNvPr id="0" name=""/>
        <dsp:cNvSpPr/>
      </dsp:nvSpPr>
      <dsp:spPr>
        <a:xfrm>
          <a:off x="4302719" y="2207349"/>
          <a:ext cx="818674" cy="81867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High School </a:t>
          </a:r>
        </a:p>
      </dsp:txBody>
      <dsp:txXfrm>
        <a:off x="4422611" y="2327241"/>
        <a:ext cx="578890" cy="578890"/>
      </dsp:txXfrm>
    </dsp:sp>
    <dsp:sp modelId="{A470CA09-8F0D-49A4-97DE-8DC84BF92535}">
      <dsp:nvSpPr>
        <dsp:cNvPr id="0" name=""/>
        <dsp:cNvSpPr/>
      </dsp:nvSpPr>
      <dsp:spPr>
        <a:xfrm>
          <a:off x="6861076" y="1901062"/>
          <a:ext cx="1637348" cy="1431248"/>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Research Experiences </a:t>
          </a:r>
        </a:p>
        <a:p>
          <a:pPr marL="57150" lvl="1" indent="-57150" algn="l" defTabSz="444500">
            <a:lnSpc>
              <a:spcPct val="90000"/>
            </a:lnSpc>
            <a:spcBef>
              <a:spcPct val="0"/>
            </a:spcBef>
            <a:spcAft>
              <a:spcPct val="15000"/>
            </a:spcAft>
            <a:buChar char="•"/>
          </a:pPr>
          <a:r>
            <a:rPr lang="en-US" sz="1000" kern="1200" dirty="0"/>
            <a:t>Mentoring </a:t>
          </a:r>
        </a:p>
        <a:p>
          <a:pPr marL="57150" lvl="1" indent="-57150" algn="l" defTabSz="444500">
            <a:lnSpc>
              <a:spcPct val="90000"/>
            </a:lnSpc>
            <a:spcBef>
              <a:spcPct val="0"/>
            </a:spcBef>
            <a:spcAft>
              <a:spcPct val="15000"/>
            </a:spcAft>
            <a:buChar char="•"/>
          </a:pPr>
          <a:r>
            <a:rPr lang="en-US" sz="1000" kern="1200" dirty="0"/>
            <a:t>INCLUDES, LSAMP</a:t>
          </a:r>
        </a:p>
      </dsp:txBody>
      <dsp:txXfrm>
        <a:off x="7270413" y="2115749"/>
        <a:ext cx="798207" cy="1001874"/>
      </dsp:txXfrm>
    </dsp:sp>
    <dsp:sp modelId="{6B1405AB-CF99-435F-B534-0008417666E1}">
      <dsp:nvSpPr>
        <dsp:cNvPr id="0" name=""/>
        <dsp:cNvSpPr/>
      </dsp:nvSpPr>
      <dsp:spPr>
        <a:xfrm>
          <a:off x="6451739" y="2207349"/>
          <a:ext cx="818674" cy="8186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College </a:t>
          </a:r>
        </a:p>
      </dsp:txBody>
      <dsp:txXfrm>
        <a:off x="6571631" y="2327241"/>
        <a:ext cx="578890" cy="578890"/>
      </dsp:txXfrm>
    </dsp:sp>
    <dsp:sp modelId="{747346B6-BD17-4775-875A-70D6D1FB5F7E}">
      <dsp:nvSpPr>
        <dsp:cNvPr id="0" name=""/>
        <dsp:cNvSpPr/>
      </dsp:nvSpPr>
      <dsp:spPr>
        <a:xfrm>
          <a:off x="9010095" y="1901062"/>
          <a:ext cx="1637348" cy="1431248"/>
        </a:xfrm>
        <a:prstGeom prst="rightArrow">
          <a:avLst>
            <a:gd name="adj1" fmla="val 70000"/>
            <a:gd name="adj2" fmla="val 5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Salaries</a:t>
          </a:r>
        </a:p>
        <a:p>
          <a:pPr marL="57150" lvl="1" indent="-57150" algn="l" defTabSz="444500">
            <a:lnSpc>
              <a:spcPct val="90000"/>
            </a:lnSpc>
            <a:spcBef>
              <a:spcPct val="0"/>
            </a:spcBef>
            <a:spcAft>
              <a:spcPct val="15000"/>
            </a:spcAft>
            <a:buChar char="•"/>
          </a:pPr>
          <a:r>
            <a:rPr lang="en-US" sz="1000" kern="1200" dirty="0"/>
            <a:t>Mentoring</a:t>
          </a:r>
        </a:p>
        <a:p>
          <a:pPr marL="57150" lvl="1" indent="-57150" algn="l" defTabSz="444500">
            <a:lnSpc>
              <a:spcPct val="90000"/>
            </a:lnSpc>
            <a:spcBef>
              <a:spcPct val="0"/>
            </a:spcBef>
            <a:spcAft>
              <a:spcPct val="15000"/>
            </a:spcAft>
            <a:buChar char="•"/>
          </a:pPr>
          <a:r>
            <a:rPr lang="en-US" sz="1000" kern="1200" dirty="0"/>
            <a:t>Promotion</a:t>
          </a:r>
        </a:p>
      </dsp:txBody>
      <dsp:txXfrm>
        <a:off x="9419432" y="2115749"/>
        <a:ext cx="798207" cy="1001874"/>
      </dsp:txXfrm>
    </dsp:sp>
    <dsp:sp modelId="{FB1E9748-17AE-4381-9E14-E596CF334CFC}">
      <dsp:nvSpPr>
        <dsp:cNvPr id="0" name=""/>
        <dsp:cNvSpPr/>
      </dsp:nvSpPr>
      <dsp:spPr>
        <a:xfrm>
          <a:off x="8600758" y="2207349"/>
          <a:ext cx="818674" cy="81867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Career</a:t>
          </a:r>
        </a:p>
      </dsp:txBody>
      <dsp:txXfrm>
        <a:off x="8720650" y="2327241"/>
        <a:ext cx="578890" cy="578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F3538-462E-4F4E-8C5B-5D734681C393}"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DAA25-98B3-43C0-A8EB-F662900DEAE3}" type="slidenum">
              <a:rPr lang="en-US" smtClean="0"/>
              <a:t>‹#›</a:t>
            </a:fld>
            <a:endParaRPr lang="en-US"/>
          </a:p>
        </p:txBody>
      </p:sp>
    </p:spTree>
    <p:extLst>
      <p:ext uri="{BB962C8B-B14F-4D97-AF65-F5344CB8AC3E}">
        <p14:creationId xmlns:p14="http://schemas.microsoft.com/office/powerpoint/2010/main" val="182931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DAA25-98B3-43C0-A8EB-F662900DEAE3}" type="slidenum">
              <a:rPr lang="en-US" smtClean="0"/>
              <a:t>3</a:t>
            </a:fld>
            <a:endParaRPr lang="en-US"/>
          </a:p>
        </p:txBody>
      </p:sp>
    </p:spTree>
    <p:extLst>
      <p:ext uri="{BB962C8B-B14F-4D97-AF65-F5344CB8AC3E}">
        <p14:creationId xmlns:p14="http://schemas.microsoft.com/office/powerpoint/2010/main" val="62224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DAA25-98B3-43C0-A8EB-F662900DEAE3}" type="slidenum">
              <a:rPr lang="en-US" smtClean="0"/>
              <a:t>5</a:t>
            </a:fld>
            <a:endParaRPr lang="en-US"/>
          </a:p>
        </p:txBody>
      </p:sp>
    </p:spTree>
    <p:extLst>
      <p:ext uri="{BB962C8B-B14F-4D97-AF65-F5344CB8AC3E}">
        <p14:creationId xmlns:p14="http://schemas.microsoft.com/office/powerpoint/2010/main" val="147843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a:t>
            </a:r>
            <a:r>
              <a:rPr lang="en-US" baseline="0" dirty="0"/>
              <a:t> well represented now in social science/psychology – 50%+</a:t>
            </a:r>
          </a:p>
          <a:p>
            <a:r>
              <a:rPr lang="en-US" baseline="0" dirty="0"/>
              <a:t>Comprise little over 10% of engineers </a:t>
            </a:r>
          </a:p>
          <a:p>
            <a:r>
              <a:rPr lang="en-US" baseline="0" dirty="0"/>
              <a:t>Better represented in biological/agricultural/environmental sciences </a:t>
            </a:r>
          </a:p>
          <a:p>
            <a:r>
              <a:rPr lang="en-US" baseline="0" dirty="0"/>
              <a:t>Decreasing in representation among computer and mathematical scientists – initiatives by Sony - </a:t>
            </a:r>
          </a:p>
        </p:txBody>
      </p:sp>
      <p:sp>
        <p:nvSpPr>
          <p:cNvPr id="4" name="Slide Number Placeholder 3"/>
          <p:cNvSpPr>
            <a:spLocks noGrp="1"/>
          </p:cNvSpPr>
          <p:nvPr>
            <p:ph type="sldNum" sz="quarter" idx="10"/>
          </p:nvPr>
        </p:nvSpPr>
        <p:spPr/>
        <p:txBody>
          <a:bodyPr/>
          <a:lstStyle/>
          <a:p>
            <a:fld id="{668DAA25-98B3-43C0-A8EB-F662900DEAE3}" type="slidenum">
              <a:rPr lang="en-US" smtClean="0"/>
              <a:t>6</a:t>
            </a:fld>
            <a:endParaRPr lang="en-US"/>
          </a:p>
        </p:txBody>
      </p:sp>
    </p:spTree>
    <p:extLst>
      <p:ext uri="{BB962C8B-B14F-4D97-AF65-F5344CB8AC3E}">
        <p14:creationId xmlns:p14="http://schemas.microsoft.com/office/powerpoint/2010/main" val="250710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DAA25-98B3-43C0-A8EB-F662900DEAE3}" type="slidenum">
              <a:rPr lang="en-US" smtClean="0"/>
              <a:t>7</a:t>
            </a:fld>
            <a:endParaRPr lang="en-US"/>
          </a:p>
        </p:txBody>
      </p:sp>
    </p:spTree>
    <p:extLst>
      <p:ext uri="{BB962C8B-B14F-4D97-AF65-F5344CB8AC3E}">
        <p14:creationId xmlns:p14="http://schemas.microsoft.com/office/powerpoint/2010/main" val="90971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DAA25-98B3-43C0-A8EB-F662900DEAE3}" type="slidenum">
              <a:rPr lang="en-US" smtClean="0"/>
              <a:t>8</a:t>
            </a:fld>
            <a:endParaRPr lang="en-US"/>
          </a:p>
        </p:txBody>
      </p:sp>
    </p:spTree>
    <p:extLst>
      <p:ext uri="{BB962C8B-B14F-4D97-AF65-F5344CB8AC3E}">
        <p14:creationId xmlns:p14="http://schemas.microsoft.com/office/powerpoint/2010/main" val="142441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DAA25-98B3-43C0-A8EB-F662900DEAE3}" type="slidenum">
              <a:rPr lang="en-US" smtClean="0"/>
              <a:t>11</a:t>
            </a:fld>
            <a:endParaRPr lang="en-US"/>
          </a:p>
        </p:txBody>
      </p:sp>
    </p:spTree>
    <p:extLst>
      <p:ext uri="{BB962C8B-B14F-4D97-AF65-F5344CB8AC3E}">
        <p14:creationId xmlns:p14="http://schemas.microsoft.com/office/powerpoint/2010/main" val="353940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DAA25-98B3-43C0-A8EB-F662900DEAE3}" type="slidenum">
              <a:rPr lang="en-US" smtClean="0"/>
              <a:t>12</a:t>
            </a:fld>
            <a:endParaRPr lang="en-US"/>
          </a:p>
        </p:txBody>
      </p:sp>
    </p:spTree>
    <p:extLst>
      <p:ext uri="{BB962C8B-B14F-4D97-AF65-F5344CB8AC3E}">
        <p14:creationId xmlns:p14="http://schemas.microsoft.com/office/powerpoint/2010/main" val="3663541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3999" y="367592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517237" y="5698836"/>
            <a:ext cx="11516838" cy="1022639"/>
          </a:xfrm>
        </p:spPr>
        <p:txBody>
          <a:bodyPr/>
          <a:lstStyle/>
          <a:p>
            <a:endParaRPr lang="en-US" dirty="0"/>
          </a:p>
        </p:txBody>
      </p:sp>
      <p:pic>
        <p:nvPicPr>
          <p:cNvPr id="7" name="Picture 6"/>
          <p:cNvPicPr>
            <a:picLocks noChangeAspect="1"/>
          </p:cNvPicPr>
          <p:nvPr userDrawn="1"/>
        </p:nvPicPr>
        <p:blipFill>
          <a:blip r:embed="rId2"/>
          <a:stretch>
            <a:fillRect/>
          </a:stretch>
        </p:blipFill>
        <p:spPr>
          <a:xfrm>
            <a:off x="8638309" y="6166691"/>
            <a:ext cx="3395766" cy="554784"/>
          </a:xfrm>
          <a:prstGeom prst="rect">
            <a:avLst/>
          </a:prstGeom>
        </p:spPr>
      </p:pic>
      <p:pic>
        <p:nvPicPr>
          <p:cNvPr id="8" name="Picture 7"/>
          <p:cNvPicPr>
            <a:picLocks noChangeAspect="1"/>
          </p:cNvPicPr>
          <p:nvPr userDrawn="1"/>
        </p:nvPicPr>
        <p:blipFill>
          <a:blip r:embed="rId3"/>
          <a:stretch>
            <a:fillRect/>
          </a:stretch>
        </p:blipFill>
        <p:spPr>
          <a:xfrm>
            <a:off x="664389" y="6069813"/>
            <a:ext cx="1719221" cy="573074"/>
          </a:xfrm>
          <a:prstGeom prst="rect">
            <a:avLst/>
          </a:prstGeom>
        </p:spPr>
      </p:pic>
    </p:spTree>
    <p:extLst>
      <p:ext uri="{BB962C8B-B14F-4D97-AF65-F5344CB8AC3E}">
        <p14:creationId xmlns:p14="http://schemas.microsoft.com/office/powerpoint/2010/main" val="129328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A7B40-1955-4C6E-A22B-F6E789D55E94}"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0F9F6-2446-4AEC-AEF0-DDC2C688222F}" type="slidenum">
              <a:rPr lang="en-US" smtClean="0"/>
              <a:t>‹#›</a:t>
            </a:fld>
            <a:endParaRPr lang="en-US"/>
          </a:p>
        </p:txBody>
      </p:sp>
    </p:spTree>
    <p:extLst>
      <p:ext uri="{BB962C8B-B14F-4D97-AF65-F5344CB8AC3E}">
        <p14:creationId xmlns:p14="http://schemas.microsoft.com/office/powerpoint/2010/main" val="329350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A7B40-1955-4C6E-A22B-F6E789D55E94}"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0F9F6-2446-4AEC-AEF0-DDC2C688222F}" type="slidenum">
              <a:rPr lang="en-US" smtClean="0"/>
              <a:t>‹#›</a:t>
            </a:fld>
            <a:endParaRPr lang="en-US"/>
          </a:p>
        </p:txBody>
      </p:sp>
    </p:spTree>
    <p:extLst>
      <p:ext uri="{BB962C8B-B14F-4D97-AF65-F5344CB8AC3E}">
        <p14:creationId xmlns:p14="http://schemas.microsoft.com/office/powerpoint/2010/main" val="185912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36121D-3C34-4D99-82F4-7EEC263CAF2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233120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6121D-3C34-4D99-82F4-7EEC263CAF2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417969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36121D-3C34-4D99-82F4-7EEC263CAF2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242807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36121D-3C34-4D99-82F4-7EEC263CAF2B}"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3178289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36121D-3C34-4D99-82F4-7EEC263CAF2B}"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1404487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6121D-3C34-4D99-82F4-7EEC263CAF2B}"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1944596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6121D-3C34-4D99-82F4-7EEC263CAF2B}"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2429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36121D-3C34-4D99-82F4-7EEC263CAF2B}"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284557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930563" y="1815353"/>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AEA7B40-1955-4C6E-A22B-F6E789D55E94}" type="datetimeFigureOut">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0F9F6-2446-4AEC-AEF0-DDC2C688222F}" type="slidenum">
              <a:rPr lang="en-US" smtClean="0"/>
              <a:t>‹#›</a:t>
            </a:fld>
            <a:endParaRPr lang="en-US"/>
          </a:p>
        </p:txBody>
      </p:sp>
      <p:pic>
        <p:nvPicPr>
          <p:cNvPr id="9" name="Picture 8"/>
          <p:cNvPicPr>
            <a:picLocks noChangeAspect="1"/>
          </p:cNvPicPr>
          <p:nvPr userDrawn="1"/>
        </p:nvPicPr>
        <p:blipFill>
          <a:blip r:embed="rId2"/>
          <a:stretch>
            <a:fillRect/>
          </a:stretch>
        </p:blipFill>
        <p:spPr>
          <a:xfrm>
            <a:off x="838200" y="6245075"/>
            <a:ext cx="1429200" cy="476400"/>
          </a:xfrm>
          <a:prstGeom prst="rect">
            <a:avLst/>
          </a:prstGeom>
        </p:spPr>
      </p:pic>
      <p:pic>
        <p:nvPicPr>
          <p:cNvPr id="10" name="Picture 9"/>
          <p:cNvPicPr>
            <a:picLocks noChangeAspect="1"/>
          </p:cNvPicPr>
          <p:nvPr userDrawn="1"/>
        </p:nvPicPr>
        <p:blipFill>
          <a:blip r:embed="rId3"/>
          <a:stretch>
            <a:fillRect/>
          </a:stretch>
        </p:blipFill>
        <p:spPr>
          <a:xfrm>
            <a:off x="8098890" y="6214287"/>
            <a:ext cx="3151002" cy="514796"/>
          </a:xfrm>
          <a:prstGeom prst="rect">
            <a:avLst/>
          </a:prstGeom>
        </p:spPr>
      </p:pic>
    </p:spTree>
    <p:extLst>
      <p:ext uri="{BB962C8B-B14F-4D97-AF65-F5344CB8AC3E}">
        <p14:creationId xmlns:p14="http://schemas.microsoft.com/office/powerpoint/2010/main" val="989299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36121D-3C34-4D99-82F4-7EEC263CAF2B}"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3789781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6121D-3C34-4D99-82F4-7EEC263CAF2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2497823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6121D-3C34-4D99-82F4-7EEC263CAF2B}"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DAB83-283B-41CD-A6E4-6CC01D801626}" type="slidenum">
              <a:rPr lang="en-US" smtClean="0"/>
              <a:t>‹#›</a:t>
            </a:fld>
            <a:endParaRPr lang="en-US"/>
          </a:p>
        </p:txBody>
      </p:sp>
    </p:spTree>
    <p:extLst>
      <p:ext uri="{BB962C8B-B14F-4D97-AF65-F5344CB8AC3E}">
        <p14:creationId xmlns:p14="http://schemas.microsoft.com/office/powerpoint/2010/main" val="169154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AEA7B40-1955-4C6E-A22B-F6E789D55E94}"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0F9F6-2446-4AEC-AEF0-DDC2C688222F}" type="slidenum">
              <a:rPr lang="en-US" smtClean="0"/>
              <a:t>‹#›</a:t>
            </a:fld>
            <a:endParaRPr lang="en-US"/>
          </a:p>
        </p:txBody>
      </p:sp>
      <p:pic>
        <p:nvPicPr>
          <p:cNvPr id="8" name="Picture 7"/>
          <p:cNvPicPr>
            <a:picLocks noChangeAspect="1"/>
          </p:cNvPicPr>
          <p:nvPr userDrawn="1"/>
        </p:nvPicPr>
        <p:blipFill>
          <a:blip r:embed="rId2"/>
          <a:stretch>
            <a:fillRect/>
          </a:stretch>
        </p:blipFill>
        <p:spPr>
          <a:xfrm>
            <a:off x="838200" y="6148401"/>
            <a:ext cx="1719221" cy="573074"/>
          </a:xfrm>
          <a:prstGeom prst="rect">
            <a:avLst/>
          </a:prstGeom>
        </p:spPr>
      </p:pic>
      <p:sp>
        <p:nvSpPr>
          <p:cNvPr id="9" name="Slide Number Placeholder 5"/>
          <p:cNvSpPr txBox="1">
            <a:spLocks/>
          </p:cNvSpPr>
          <p:nvPr userDrawn="1"/>
        </p:nvSpPr>
        <p:spPr>
          <a:xfrm>
            <a:off x="860425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70F9F6-2446-4AEC-AEF0-DDC2C688222F}" type="slidenum">
              <a:rPr lang="en-US" smtClean="0"/>
              <a:pPr/>
              <a:t>‹#›</a:t>
            </a:fld>
            <a:endParaRPr lang="en-US"/>
          </a:p>
        </p:txBody>
      </p:sp>
      <p:pic>
        <p:nvPicPr>
          <p:cNvPr id="10" name="Picture 9"/>
          <p:cNvPicPr>
            <a:picLocks noChangeAspect="1"/>
          </p:cNvPicPr>
          <p:nvPr userDrawn="1"/>
        </p:nvPicPr>
        <p:blipFill>
          <a:blip r:embed="rId3"/>
          <a:stretch>
            <a:fillRect/>
          </a:stretch>
        </p:blipFill>
        <p:spPr>
          <a:xfrm>
            <a:off x="7951684" y="6166691"/>
            <a:ext cx="3395766" cy="554784"/>
          </a:xfrm>
          <a:prstGeom prst="rect">
            <a:avLst/>
          </a:prstGeom>
        </p:spPr>
      </p:pic>
    </p:spTree>
    <p:extLst>
      <p:ext uri="{BB962C8B-B14F-4D97-AF65-F5344CB8AC3E}">
        <p14:creationId xmlns:p14="http://schemas.microsoft.com/office/powerpoint/2010/main" val="217014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AEA7B40-1955-4C6E-A22B-F6E789D55E94}" type="datetimeFigureOut">
              <a:rPr lang="en-US" smtClean="0"/>
              <a:t>8/16/2019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0F9F6-2446-4AEC-AEF0-DDC2C688222F}"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838200" y="6298099"/>
            <a:ext cx="1426588" cy="481626"/>
          </a:xfrm>
          <a:prstGeom prst="rect">
            <a:avLst/>
          </a:prstGeom>
        </p:spPr>
      </p:pic>
      <p:pic>
        <p:nvPicPr>
          <p:cNvPr id="9" name="Picture 8"/>
          <p:cNvPicPr>
            <a:picLocks noChangeAspect="1"/>
          </p:cNvPicPr>
          <p:nvPr userDrawn="1"/>
        </p:nvPicPr>
        <p:blipFill>
          <a:blip r:embed="rId3"/>
          <a:stretch>
            <a:fillRect/>
          </a:stretch>
        </p:blipFill>
        <p:spPr>
          <a:xfrm>
            <a:off x="8513204" y="6298099"/>
            <a:ext cx="3145809" cy="518205"/>
          </a:xfrm>
          <a:prstGeom prst="rect">
            <a:avLst/>
          </a:prstGeom>
        </p:spPr>
      </p:pic>
    </p:spTree>
    <p:extLst>
      <p:ext uri="{BB962C8B-B14F-4D97-AF65-F5344CB8AC3E}">
        <p14:creationId xmlns:p14="http://schemas.microsoft.com/office/powerpoint/2010/main" val="313005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AEA7B40-1955-4C6E-A22B-F6E789D55E94}"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0F9F6-2446-4AEC-AEF0-DDC2C688222F}" type="slidenum">
              <a:rPr lang="en-US" smtClean="0"/>
              <a:t>‹#›</a:t>
            </a:fld>
            <a:endParaRPr lang="en-US"/>
          </a:p>
        </p:txBody>
      </p:sp>
    </p:spTree>
    <p:extLst>
      <p:ext uri="{BB962C8B-B14F-4D97-AF65-F5344CB8AC3E}">
        <p14:creationId xmlns:p14="http://schemas.microsoft.com/office/powerpoint/2010/main" val="384260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EA7B40-1955-4C6E-A22B-F6E789D55E94}"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0F9F6-2446-4AEC-AEF0-DDC2C688222F}" type="slidenum">
              <a:rPr lang="en-US" smtClean="0"/>
              <a:t>‹#›</a:t>
            </a:fld>
            <a:endParaRPr lang="en-US"/>
          </a:p>
        </p:txBody>
      </p:sp>
    </p:spTree>
    <p:extLst>
      <p:ext uri="{BB962C8B-B14F-4D97-AF65-F5344CB8AC3E}">
        <p14:creationId xmlns:p14="http://schemas.microsoft.com/office/powerpoint/2010/main" val="316035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A7B40-1955-4C6E-A22B-F6E789D55E94}"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0F9F6-2446-4AEC-AEF0-DDC2C688222F}" type="slidenum">
              <a:rPr lang="en-US" smtClean="0"/>
              <a:t>‹#›</a:t>
            </a:fld>
            <a:endParaRPr lang="en-US"/>
          </a:p>
        </p:txBody>
      </p:sp>
    </p:spTree>
    <p:extLst>
      <p:ext uri="{BB962C8B-B14F-4D97-AF65-F5344CB8AC3E}">
        <p14:creationId xmlns:p14="http://schemas.microsoft.com/office/powerpoint/2010/main" val="317739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EA7B40-1955-4C6E-A22B-F6E789D55E94}"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0F9F6-2446-4AEC-AEF0-DDC2C688222F}" type="slidenum">
              <a:rPr lang="en-US" smtClean="0"/>
              <a:t>‹#›</a:t>
            </a:fld>
            <a:endParaRPr lang="en-US"/>
          </a:p>
        </p:txBody>
      </p:sp>
    </p:spTree>
    <p:extLst>
      <p:ext uri="{BB962C8B-B14F-4D97-AF65-F5344CB8AC3E}">
        <p14:creationId xmlns:p14="http://schemas.microsoft.com/office/powerpoint/2010/main" val="206606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EA7B40-1955-4C6E-A22B-F6E789D55E94}"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0F9F6-2446-4AEC-AEF0-DDC2C688222F}" type="slidenum">
              <a:rPr lang="en-US" smtClean="0"/>
              <a:t>‹#›</a:t>
            </a:fld>
            <a:endParaRPr lang="en-US"/>
          </a:p>
        </p:txBody>
      </p:sp>
    </p:spTree>
    <p:extLst>
      <p:ext uri="{BB962C8B-B14F-4D97-AF65-F5344CB8AC3E}">
        <p14:creationId xmlns:p14="http://schemas.microsoft.com/office/powerpoint/2010/main" val="247407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A7B40-1955-4C6E-A22B-F6E789D55E94}" type="datetimeFigureOut">
              <a:rPr lang="en-US" smtClean="0"/>
              <a:t>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F9F6-2446-4AEC-AEF0-DDC2C688222F}" type="slidenum">
              <a:rPr lang="en-US" smtClean="0"/>
              <a:t>‹#›</a:t>
            </a:fld>
            <a:endParaRPr lang="en-US"/>
          </a:p>
        </p:txBody>
      </p:sp>
    </p:spTree>
    <p:extLst>
      <p:ext uri="{BB962C8B-B14F-4D97-AF65-F5344CB8AC3E}">
        <p14:creationId xmlns:p14="http://schemas.microsoft.com/office/powerpoint/2010/main" val="9976945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6121D-3C34-4D99-82F4-7EEC263CAF2B}" type="datetimeFigureOut">
              <a:rPr lang="en-US" smtClean="0"/>
              <a:t>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DAB83-283B-41CD-A6E4-6CC01D801626}" type="slidenum">
              <a:rPr lang="en-US" smtClean="0"/>
              <a:t>‹#›</a:t>
            </a:fld>
            <a:endParaRPr lang="en-US"/>
          </a:p>
        </p:txBody>
      </p:sp>
    </p:spTree>
    <p:extLst>
      <p:ext uri="{BB962C8B-B14F-4D97-AF65-F5344CB8AC3E}">
        <p14:creationId xmlns:p14="http://schemas.microsoft.com/office/powerpoint/2010/main" val="2613123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24687"/>
            <a:ext cx="12783128" cy="830997"/>
          </a:xfrm>
        </p:spPr>
        <p:txBody>
          <a:bodyPr>
            <a:normAutofit/>
          </a:bodyPr>
          <a:lstStyle/>
          <a:p>
            <a:pPr>
              <a:lnSpc>
                <a:spcPct val="110000"/>
              </a:lnSpc>
            </a:pPr>
            <a:r>
              <a:rPr lang="en-US" sz="2000" b="1" dirty="0">
                <a:solidFill>
                  <a:schemeClr val="tx1"/>
                </a:solidFill>
                <a:latin typeface="Georgia" panose="02040502050405020303" pitchFamily="18" charset="0"/>
              </a:rPr>
              <a:t>Child Development in a Diverse Majority Society Lecture Series</a:t>
            </a:r>
            <a:br>
              <a:rPr lang="en-US" sz="2000" b="1" dirty="0">
                <a:solidFill>
                  <a:schemeClr val="tx1"/>
                </a:solidFill>
                <a:latin typeface="Georgia" panose="02040502050405020303" pitchFamily="18" charset="0"/>
              </a:rPr>
            </a:br>
            <a:endParaRPr lang="en-US" sz="2000" dirty="0">
              <a:solidFill>
                <a:schemeClr val="tx1"/>
              </a:solidFill>
              <a:latin typeface="Georgia" panose="02040502050405020303" pitchFamily="18" charset="0"/>
            </a:endParaRPr>
          </a:p>
          <a:p>
            <a:endParaRPr lang="en-US" i="1" dirty="0">
              <a:solidFill>
                <a:schemeClr val="tx1"/>
              </a:solidFill>
              <a:latin typeface="Georgia" panose="02040502050405020303" pitchFamily="18" charset="0"/>
            </a:endParaRPr>
          </a:p>
        </p:txBody>
      </p:sp>
      <p:sp>
        <p:nvSpPr>
          <p:cNvPr id="2" name="Rectangle 1">
            <a:extLst>
              <a:ext uri="{FF2B5EF4-FFF2-40B4-BE49-F238E27FC236}">
                <a16:creationId xmlns:a16="http://schemas.microsoft.com/office/drawing/2014/main" id="{A3B56975-0D3B-44FE-88D8-044CC3D5B534}"/>
              </a:ext>
            </a:extLst>
          </p:cNvPr>
          <p:cNvSpPr/>
          <p:nvPr/>
        </p:nvSpPr>
        <p:spPr>
          <a:xfrm>
            <a:off x="538112" y="313541"/>
            <a:ext cx="11264682" cy="830997"/>
          </a:xfrm>
          <a:prstGeom prst="rect">
            <a:avLst/>
          </a:prstGeom>
        </p:spPr>
        <p:txBody>
          <a:bodyPr wrap="square">
            <a:spAutoFit/>
          </a:bodyPr>
          <a:lstStyle/>
          <a:p>
            <a:pPr algn="ctr"/>
            <a:r>
              <a:rPr lang="en-US" sz="2400" b="1" dirty="0">
                <a:latin typeface="Georgia" panose="02040502050405020303" pitchFamily="18" charset="0"/>
              </a:rPr>
              <a:t>Preparing Racial-Ethnic Minority Children for STEM Opportunities: </a:t>
            </a:r>
          </a:p>
          <a:p>
            <a:pPr algn="ctr"/>
            <a:r>
              <a:rPr lang="en-US" sz="2400" b="1" dirty="0">
                <a:latin typeface="Georgia" panose="02040502050405020303" pitchFamily="18" charset="0"/>
              </a:rPr>
              <a:t>Promoting Identity and Efficacy in Community Afterschool Programs </a:t>
            </a:r>
          </a:p>
        </p:txBody>
      </p:sp>
      <p:sp>
        <p:nvSpPr>
          <p:cNvPr id="8" name="Rectangle 7">
            <a:extLst>
              <a:ext uri="{FF2B5EF4-FFF2-40B4-BE49-F238E27FC236}">
                <a16:creationId xmlns:a16="http://schemas.microsoft.com/office/drawing/2014/main" id="{5AF9BF86-6D17-4036-B87B-D66F1B29C14D}"/>
              </a:ext>
            </a:extLst>
          </p:cNvPr>
          <p:cNvSpPr/>
          <p:nvPr/>
        </p:nvSpPr>
        <p:spPr>
          <a:xfrm>
            <a:off x="418925" y="3066674"/>
            <a:ext cx="2759270" cy="1261884"/>
          </a:xfrm>
          <a:prstGeom prst="rect">
            <a:avLst/>
          </a:prstGeom>
        </p:spPr>
        <p:txBody>
          <a:bodyPr wrap="square">
            <a:spAutoFit/>
          </a:bodyPr>
          <a:lstStyle/>
          <a:p>
            <a:pPr algn="ctr"/>
            <a:r>
              <a:rPr lang="en-US" sz="2200" b="1" i="1" dirty="0">
                <a:latin typeface="Georgia" panose="02040502050405020303" pitchFamily="18" charset="0"/>
              </a:rPr>
              <a:t>Dr. Emilie Smith</a:t>
            </a:r>
            <a:br>
              <a:rPr lang="en-US" sz="2400" b="1" i="1" dirty="0">
                <a:latin typeface="Georgia" panose="02040502050405020303" pitchFamily="18" charset="0"/>
              </a:rPr>
            </a:br>
            <a:r>
              <a:rPr lang="en-US" dirty="0">
                <a:latin typeface="Georgia" panose="02040502050405020303" pitchFamily="18" charset="0"/>
              </a:rPr>
              <a:t>Professor, </a:t>
            </a:r>
            <a:br>
              <a:rPr lang="en-US" dirty="0">
                <a:latin typeface="Georgia" panose="02040502050405020303" pitchFamily="18" charset="0"/>
              </a:rPr>
            </a:br>
            <a:r>
              <a:rPr lang="en-US" dirty="0">
                <a:latin typeface="Georgia" panose="02040502050405020303" pitchFamily="18" charset="0"/>
              </a:rPr>
              <a:t>Human Development and Family Science </a:t>
            </a:r>
          </a:p>
        </p:txBody>
      </p:sp>
      <p:sp>
        <p:nvSpPr>
          <p:cNvPr id="9" name="Rectangle 8">
            <a:extLst>
              <a:ext uri="{FF2B5EF4-FFF2-40B4-BE49-F238E27FC236}">
                <a16:creationId xmlns:a16="http://schemas.microsoft.com/office/drawing/2014/main" id="{64C26D68-C358-4DD5-B5F6-1AE537824715}"/>
              </a:ext>
            </a:extLst>
          </p:cNvPr>
          <p:cNvSpPr/>
          <p:nvPr/>
        </p:nvSpPr>
        <p:spPr>
          <a:xfrm>
            <a:off x="3929663" y="5554806"/>
            <a:ext cx="3616446" cy="1200329"/>
          </a:xfrm>
          <a:prstGeom prst="rect">
            <a:avLst/>
          </a:prstGeom>
          <a:noFill/>
          <a:ln>
            <a:noFill/>
          </a:ln>
        </p:spPr>
        <p:txBody>
          <a:bodyPr wrap="square">
            <a:spAutoFit/>
          </a:bodyPr>
          <a:lstStyle/>
          <a:p>
            <a:pPr algn="ctr"/>
            <a:endParaRPr lang="en-US" b="1" dirty="0">
              <a:latin typeface="Georgia" panose="02040502050405020303" pitchFamily="18" charset="0"/>
            </a:endParaRPr>
          </a:p>
          <a:p>
            <a:pPr algn="ctr"/>
            <a:r>
              <a:rPr lang="en-US" b="1" dirty="0">
                <a:latin typeface="Georgia" panose="02040502050405020303" pitchFamily="18" charset="0"/>
              </a:rPr>
              <a:t>Tuesday, </a:t>
            </a:r>
            <a:br>
              <a:rPr lang="en-US" b="1" dirty="0">
                <a:latin typeface="Georgia" panose="02040502050405020303" pitchFamily="18" charset="0"/>
              </a:rPr>
            </a:br>
            <a:r>
              <a:rPr lang="en-US" b="1" dirty="0">
                <a:latin typeface="Georgia" panose="02040502050405020303" pitchFamily="18" charset="0"/>
              </a:rPr>
              <a:t>April 2, 2019, </a:t>
            </a:r>
            <a:br>
              <a:rPr lang="en-US" b="1" dirty="0">
                <a:latin typeface="Georgia" panose="02040502050405020303" pitchFamily="18" charset="0"/>
              </a:rPr>
            </a:br>
            <a:r>
              <a:rPr lang="en-US" b="1" dirty="0">
                <a:latin typeface="Georgia" panose="02040502050405020303" pitchFamily="18" charset="0"/>
              </a:rPr>
              <a:t>11:00 pm – 12:15 pm </a:t>
            </a:r>
          </a:p>
        </p:txBody>
      </p:sp>
      <p:sp>
        <p:nvSpPr>
          <p:cNvPr id="10" name="Rectangle 9">
            <a:extLst>
              <a:ext uri="{FF2B5EF4-FFF2-40B4-BE49-F238E27FC236}">
                <a16:creationId xmlns:a16="http://schemas.microsoft.com/office/drawing/2014/main" id="{57D1B33E-775E-4EC6-9DC9-FAE3C97DBC8B}"/>
              </a:ext>
            </a:extLst>
          </p:cNvPr>
          <p:cNvSpPr/>
          <p:nvPr/>
        </p:nvSpPr>
        <p:spPr>
          <a:xfrm>
            <a:off x="8747774" y="3120534"/>
            <a:ext cx="3545826" cy="923330"/>
          </a:xfrm>
          <a:prstGeom prst="rect">
            <a:avLst/>
          </a:prstGeom>
          <a:noFill/>
          <a:ln>
            <a:noFill/>
          </a:ln>
        </p:spPr>
        <p:txBody>
          <a:bodyPr wrap="square">
            <a:spAutoFit/>
          </a:bodyPr>
          <a:lstStyle/>
          <a:p>
            <a:pPr algn="ctr"/>
            <a:r>
              <a:rPr lang="en-US" b="1" dirty="0">
                <a:latin typeface="Georgia" panose="02040502050405020303" pitchFamily="18" charset="0"/>
              </a:rPr>
              <a:t>Reading Room, </a:t>
            </a:r>
            <a:br>
              <a:rPr lang="en-US" b="1" dirty="0">
                <a:latin typeface="Georgia" panose="02040502050405020303" pitchFamily="18" charset="0"/>
              </a:rPr>
            </a:br>
            <a:r>
              <a:rPr lang="en-US" b="1" dirty="0">
                <a:latin typeface="Georgia" panose="02040502050405020303" pitchFamily="18" charset="0"/>
              </a:rPr>
              <a:t>Zell Miller Learning Center, University of Georgia </a:t>
            </a:r>
          </a:p>
        </p:txBody>
      </p:sp>
      <p:pic>
        <p:nvPicPr>
          <p:cNvPr id="15" name="Picture 14">
            <a:extLst>
              <a:ext uri="{FF2B5EF4-FFF2-40B4-BE49-F238E27FC236}">
                <a16:creationId xmlns:a16="http://schemas.microsoft.com/office/drawing/2014/main" id="{7CDE9B1C-0788-4AF4-AEBE-24866886D06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2000" contrast="18000"/>
                    </a14:imgEffect>
                  </a14:imgLayer>
                </a14:imgProps>
              </a:ext>
              <a:ext uri="{28A0092B-C50C-407E-A947-70E740481C1C}">
                <a14:useLocalDpi xmlns:a14="http://schemas.microsoft.com/office/drawing/2010/main" val="0"/>
              </a:ext>
            </a:extLst>
          </a:blip>
          <a:stretch>
            <a:fillRect/>
          </a:stretch>
        </p:blipFill>
        <p:spPr>
          <a:xfrm>
            <a:off x="3415957" y="1348639"/>
            <a:ext cx="5159597" cy="3839699"/>
          </a:xfrm>
          <a:prstGeom prst="rect">
            <a:avLst/>
          </a:prstGeom>
          <a:effectLst>
            <a:outerShdw blurRad="50800" dist="50800" sx="1000" sy="1000" algn="ctr" rotWithShape="0">
              <a:srgbClr val="000000">
                <a:alpha val="99000"/>
              </a:srgbClr>
            </a:outerShdw>
          </a:effectLst>
        </p:spPr>
      </p:pic>
    </p:spTree>
    <p:extLst>
      <p:ext uri="{BB962C8B-B14F-4D97-AF65-F5344CB8AC3E}">
        <p14:creationId xmlns:p14="http://schemas.microsoft.com/office/powerpoint/2010/main" val="324688960"/>
      </p:ext>
    </p:extLst>
  </p:cSld>
  <p:clrMapOvr>
    <a:masterClrMapping/>
  </p:clrMapOvr>
  <mc:AlternateContent xmlns:mc="http://schemas.openxmlformats.org/markup-compatibility/2006" xmlns:p14="http://schemas.microsoft.com/office/powerpoint/2010/main">
    <mc:Choice Requires="p14">
      <p:transition spd="slow" p14:dur="2000" advTm="10186"/>
    </mc:Choice>
    <mc:Fallback xmlns="">
      <p:transition spd="slow" advTm="101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Theoretical and Conceptual Framework</a:t>
            </a:r>
          </a:p>
        </p:txBody>
      </p:sp>
    </p:spTree>
    <p:extLst>
      <p:ext uri="{BB962C8B-B14F-4D97-AF65-F5344CB8AC3E}">
        <p14:creationId xmlns:p14="http://schemas.microsoft.com/office/powerpoint/2010/main" val="2043762006"/>
      </p:ext>
    </p:extLst>
  </p:cSld>
  <p:clrMapOvr>
    <a:masterClrMapping/>
  </p:clrMapOvr>
  <mc:AlternateContent xmlns:mc="http://schemas.openxmlformats.org/markup-compatibility/2006" xmlns:p14="http://schemas.microsoft.com/office/powerpoint/2010/main">
    <mc:Choice Requires="p14">
      <p:transition spd="slow" p14:dur="2000" advTm="1253"/>
    </mc:Choice>
    <mc:Fallback xmlns="">
      <p:transition spd="slow" advTm="12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does mindset matter?</a:t>
            </a:r>
          </a:p>
        </p:txBody>
      </p:sp>
      <p:sp>
        <p:nvSpPr>
          <p:cNvPr id="8" name="Text Placeholder 7"/>
          <p:cNvSpPr>
            <a:spLocks noGrp="1"/>
          </p:cNvSpPr>
          <p:nvPr>
            <p:ph type="body" idx="1"/>
          </p:nvPr>
        </p:nvSpPr>
        <p:spPr/>
        <p:txBody>
          <a:bodyPr>
            <a:normAutofit fontScale="62500" lnSpcReduction="20000"/>
          </a:bodyPr>
          <a:lstStyle/>
          <a:p>
            <a:endParaRPr lang="en-US" dirty="0"/>
          </a:p>
          <a:p>
            <a:r>
              <a:rPr lang="en-US" sz="3400" dirty="0"/>
              <a:t>Stereotype Threat </a:t>
            </a:r>
            <a:r>
              <a:rPr lang="en-US" dirty="0"/>
              <a:t>(Steele, Spencer, &amp; Aronson, 2002) </a:t>
            </a:r>
          </a:p>
          <a:p>
            <a:endParaRPr lang="en-US" dirty="0"/>
          </a:p>
        </p:txBody>
      </p:sp>
      <p:sp>
        <p:nvSpPr>
          <p:cNvPr id="3" name="Content Placeholder 2"/>
          <p:cNvSpPr>
            <a:spLocks noGrp="1"/>
          </p:cNvSpPr>
          <p:nvPr>
            <p:ph sz="half" idx="2"/>
          </p:nvPr>
        </p:nvSpPr>
        <p:spPr/>
        <p:txBody>
          <a:bodyPr>
            <a:normAutofit fontScale="92500" lnSpcReduction="20000"/>
          </a:bodyPr>
          <a:lstStyle/>
          <a:p>
            <a:pPr lvl="1"/>
            <a:r>
              <a:rPr lang="en-US" dirty="0"/>
              <a:t>When told that your gender or race is irrelevant – scores are similar </a:t>
            </a:r>
          </a:p>
          <a:p>
            <a:pPr lvl="1"/>
            <a:r>
              <a:rPr lang="en-US" dirty="0"/>
              <a:t>When told your gender or race matters – scores are different by group</a:t>
            </a:r>
          </a:p>
          <a:p>
            <a:pPr lvl="1"/>
            <a:r>
              <a:rPr lang="en-US" dirty="0"/>
              <a:t> Researchers found that heightened activation in the ventral stream of the anterior cingulate cortex (ACC), appears to play a role in a wide variety of autonomic functions, such as regulating blood pressure and heart rate. </a:t>
            </a:r>
          </a:p>
        </p:txBody>
      </p:sp>
      <p:pic>
        <p:nvPicPr>
          <p:cNvPr id="6" name="Picture 5"/>
          <p:cNvPicPr>
            <a:picLocks noChangeAspect="1"/>
          </p:cNvPicPr>
          <p:nvPr/>
        </p:nvPicPr>
        <p:blipFill>
          <a:blip r:embed="rId3"/>
          <a:stretch>
            <a:fillRect/>
          </a:stretch>
        </p:blipFill>
        <p:spPr>
          <a:xfrm>
            <a:off x="6611282" y="2625214"/>
            <a:ext cx="4778632" cy="2787924"/>
          </a:xfrm>
          <a:prstGeom prst="rect">
            <a:avLst/>
          </a:prstGeom>
        </p:spPr>
      </p:pic>
      <p:sp>
        <p:nvSpPr>
          <p:cNvPr id="7" name="TextBox 6"/>
          <p:cNvSpPr txBox="1"/>
          <p:nvPr/>
        </p:nvSpPr>
        <p:spPr>
          <a:xfrm>
            <a:off x="6830223" y="5820331"/>
            <a:ext cx="4374916" cy="338554"/>
          </a:xfrm>
          <a:prstGeom prst="rect">
            <a:avLst/>
          </a:prstGeom>
          <a:noFill/>
        </p:spPr>
        <p:txBody>
          <a:bodyPr wrap="none" rtlCol="0">
            <a:spAutoFit/>
          </a:bodyPr>
          <a:lstStyle/>
          <a:p>
            <a:r>
              <a:rPr lang="en-US" sz="1600" dirty="0"/>
              <a:t>Figure Source: </a:t>
            </a:r>
            <a:r>
              <a:rPr lang="en-US" sz="1600" dirty="0" err="1"/>
              <a:t>Brodman</a:t>
            </a:r>
            <a:r>
              <a:rPr lang="en-US" sz="1600" dirty="0"/>
              <a:t>, 1909; K. Zilles, 2018</a:t>
            </a:r>
          </a:p>
        </p:txBody>
      </p:sp>
    </p:spTree>
    <p:extLst>
      <p:ext uri="{BB962C8B-B14F-4D97-AF65-F5344CB8AC3E}">
        <p14:creationId xmlns:p14="http://schemas.microsoft.com/office/powerpoint/2010/main" val="1142319149"/>
      </p:ext>
    </p:extLst>
  </p:cSld>
  <p:clrMapOvr>
    <a:masterClrMapping/>
  </p:clrMapOvr>
  <mc:AlternateContent xmlns:mc="http://schemas.openxmlformats.org/markup-compatibility/2006" xmlns:p14="http://schemas.microsoft.com/office/powerpoint/2010/main">
    <mc:Choice Requires="p14">
      <p:transition spd="slow" p14:dur="2000" advTm="40897"/>
    </mc:Choice>
    <mc:Fallback xmlns="">
      <p:transition spd="slow" advTm="40897"/>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Learned helplessness</a:t>
            </a:r>
          </a:p>
        </p:txBody>
      </p:sp>
      <p:sp>
        <p:nvSpPr>
          <p:cNvPr id="3" name="Content Placeholder 2"/>
          <p:cNvSpPr>
            <a:spLocks noGrp="1"/>
          </p:cNvSpPr>
          <p:nvPr>
            <p:ph idx="1"/>
          </p:nvPr>
        </p:nvSpPr>
        <p:spPr/>
        <p:txBody>
          <a:bodyPr>
            <a:normAutofit/>
          </a:bodyPr>
          <a:lstStyle/>
          <a:p>
            <a:r>
              <a:rPr lang="en-US" dirty="0"/>
              <a:t>In </a:t>
            </a:r>
            <a:r>
              <a:rPr lang="en-US" dirty="0" err="1"/>
              <a:t>Dweck’s</a:t>
            </a:r>
            <a:r>
              <a:rPr lang="en-US" dirty="0"/>
              <a:t> (1975) early work, she pointed out that learners respond in two distinct ways: helplessly or with mastery. </a:t>
            </a:r>
          </a:p>
          <a:p>
            <a:r>
              <a:rPr lang="en-US" dirty="0"/>
              <a:t>Helpless responses generally involve the arrangement of avoidance and the dissolution of effective performance. </a:t>
            </a:r>
          </a:p>
          <a:p>
            <a:r>
              <a:rPr lang="en-US" dirty="0"/>
              <a:t>Mastery, however, involves the pursuit and preservation of effective performance. </a:t>
            </a:r>
          </a:p>
          <a:p>
            <a:r>
              <a:rPr lang="en-US" dirty="0"/>
              <a:t>Over time, this notion was challenged as she started to see students with shared levels of ability and pursuits for mastery result in different places as it concerned persistence in challenging environments. </a:t>
            </a:r>
          </a:p>
        </p:txBody>
      </p:sp>
    </p:spTree>
    <p:extLst>
      <p:ext uri="{BB962C8B-B14F-4D97-AF65-F5344CB8AC3E}">
        <p14:creationId xmlns:p14="http://schemas.microsoft.com/office/powerpoint/2010/main" val="1621214987"/>
      </p:ext>
    </p:extLst>
  </p:cSld>
  <p:clrMapOvr>
    <a:masterClrMapping/>
  </p:clrMapOvr>
  <mc:AlternateContent xmlns:mc="http://schemas.openxmlformats.org/markup-compatibility/2006" xmlns:p14="http://schemas.microsoft.com/office/powerpoint/2010/main">
    <mc:Choice Requires="p14">
      <p:transition spd="slow" p14:dur="2000" advTm="1623"/>
    </mc:Choice>
    <mc:Fallback xmlns="">
      <p:transition spd="slow" advTm="162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703" y="618518"/>
            <a:ext cx="9905998" cy="1478570"/>
          </a:xfrm>
        </p:spPr>
        <p:txBody>
          <a:bodyPr/>
          <a:lstStyle/>
          <a:p>
            <a:r>
              <a:rPr lang="en-US" dirty="0"/>
              <a:t>The Role of Growth Mindset </a:t>
            </a:r>
          </a:p>
        </p:txBody>
      </p:sp>
      <p:sp>
        <p:nvSpPr>
          <p:cNvPr id="3" name="Content Placeholder 2"/>
          <p:cNvSpPr>
            <a:spLocks noGrp="1"/>
          </p:cNvSpPr>
          <p:nvPr>
            <p:ph idx="1"/>
          </p:nvPr>
        </p:nvSpPr>
        <p:spPr>
          <a:xfrm>
            <a:off x="1141412" y="1791478"/>
            <a:ext cx="9906033" cy="3999723"/>
          </a:xfrm>
        </p:spPr>
        <p:txBody>
          <a:bodyPr>
            <a:noAutofit/>
          </a:bodyPr>
          <a:lstStyle/>
          <a:p>
            <a:r>
              <a:rPr lang="en-US" sz="2000" dirty="0">
                <a:latin typeface="Georgia" panose="02040502050405020303" pitchFamily="18" charset="0"/>
              </a:rPr>
              <a:t>Implicit theories came about to explain why students with shared abilities had different goals (Yeager &amp; </a:t>
            </a:r>
            <a:r>
              <a:rPr lang="en-US" sz="2000" dirty="0" err="1">
                <a:latin typeface="Georgia" panose="02040502050405020303" pitchFamily="18" charset="0"/>
              </a:rPr>
              <a:t>Dweck</a:t>
            </a:r>
            <a:r>
              <a:rPr lang="en-US" sz="2000" dirty="0">
                <a:latin typeface="Georgia" panose="02040502050405020303" pitchFamily="18" charset="0"/>
              </a:rPr>
              <a:t>, 2012; </a:t>
            </a:r>
            <a:r>
              <a:rPr lang="en-US" sz="2000" dirty="0" err="1">
                <a:latin typeface="Georgia" panose="02040502050405020303" pitchFamily="18" charset="0"/>
              </a:rPr>
              <a:t>Dweck</a:t>
            </a:r>
            <a:r>
              <a:rPr lang="en-US" sz="2000" dirty="0">
                <a:latin typeface="Georgia" panose="02040502050405020303" pitchFamily="18" charset="0"/>
              </a:rPr>
              <a:t> &amp; Leggett, 1988). </a:t>
            </a:r>
          </a:p>
          <a:p>
            <a:r>
              <a:rPr lang="en-US" sz="2000" dirty="0">
                <a:latin typeface="Georgia" panose="02040502050405020303" pitchFamily="18" charset="0"/>
              </a:rPr>
              <a:t>Two types of implicit theories: entity and incremental. </a:t>
            </a:r>
          </a:p>
          <a:p>
            <a:r>
              <a:rPr lang="en-US" sz="2000" dirty="0">
                <a:latin typeface="Georgia" panose="02040502050405020303" pitchFamily="18" charset="0"/>
              </a:rPr>
              <a:t>Entity theory - intellectual abilities are a fixed and unchangeable, fixed mindset. </a:t>
            </a:r>
          </a:p>
          <a:p>
            <a:r>
              <a:rPr lang="en-US" sz="2000" dirty="0">
                <a:latin typeface="Georgia" panose="02040502050405020303" pitchFamily="18" charset="0"/>
              </a:rPr>
              <a:t>Incremental theory - intellectual ability is something that is malleable and can be changed over time, growth mindset. </a:t>
            </a:r>
          </a:p>
          <a:p>
            <a:r>
              <a:rPr lang="en-US" sz="2000" dirty="0">
                <a:latin typeface="Georgia" panose="02040502050405020303" pitchFamily="18" charset="0"/>
              </a:rPr>
              <a:t>Fixed mindset – when faced with unfavorable outcomes, more likely to embody patterns of helplessness. </a:t>
            </a:r>
          </a:p>
          <a:p>
            <a:r>
              <a:rPr lang="en-US" sz="2000" dirty="0">
                <a:latin typeface="Georgia" panose="02040502050405020303" pitchFamily="18" charset="0"/>
              </a:rPr>
              <a:t>Growth mindset - often remain persistent and engaged when needing to raise competency levels. </a:t>
            </a:r>
          </a:p>
        </p:txBody>
      </p:sp>
      <p:sp>
        <p:nvSpPr>
          <p:cNvPr id="4" name="TextBox 3"/>
          <p:cNvSpPr txBox="1"/>
          <p:nvPr/>
        </p:nvSpPr>
        <p:spPr>
          <a:xfrm>
            <a:off x="2585884" y="5388078"/>
            <a:ext cx="5913798" cy="646331"/>
          </a:xfrm>
          <a:prstGeom prst="rect">
            <a:avLst/>
          </a:prstGeom>
          <a:noFill/>
        </p:spPr>
        <p:txBody>
          <a:bodyPr wrap="none" rtlCol="0">
            <a:spAutoFit/>
          </a:bodyPr>
          <a:lstStyle/>
          <a:p>
            <a:r>
              <a:rPr lang="en-US" i="1" dirty="0">
                <a:latin typeface="Georgia" panose="02040502050405020303" pitchFamily="18" charset="0"/>
              </a:rPr>
              <a:t>If you can’t make a mistake, you can’t make anything.” </a:t>
            </a:r>
          </a:p>
          <a:p>
            <a:r>
              <a:rPr lang="en-US" i="1" dirty="0">
                <a:latin typeface="Georgia" panose="02040502050405020303" pitchFamily="18" charset="0"/>
              </a:rPr>
              <a:t>~Marva Collins, Educator </a:t>
            </a:r>
          </a:p>
        </p:txBody>
      </p:sp>
    </p:spTree>
    <p:extLst>
      <p:ext uri="{BB962C8B-B14F-4D97-AF65-F5344CB8AC3E}">
        <p14:creationId xmlns:p14="http://schemas.microsoft.com/office/powerpoint/2010/main" val="3193769585"/>
      </p:ext>
    </p:extLst>
  </p:cSld>
  <p:clrMapOvr>
    <a:masterClrMapping/>
  </p:clrMapOvr>
  <mc:AlternateContent xmlns:mc="http://schemas.openxmlformats.org/markup-compatibility/2006" xmlns:p14="http://schemas.microsoft.com/office/powerpoint/2010/main">
    <mc:Choice Requires="p14">
      <p:transition spd="slow" p14:dur="2000" advTm="75738"/>
    </mc:Choice>
    <mc:Fallback xmlns="">
      <p:transition spd="slow" advTm="757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Mindset and STEM </a:t>
            </a:r>
          </a:p>
        </p:txBody>
      </p:sp>
      <p:sp>
        <p:nvSpPr>
          <p:cNvPr id="3" name="Content Placeholder 2"/>
          <p:cNvSpPr>
            <a:spLocks noGrp="1"/>
          </p:cNvSpPr>
          <p:nvPr>
            <p:ph idx="1"/>
          </p:nvPr>
        </p:nvSpPr>
        <p:spPr>
          <a:xfrm>
            <a:off x="1141412" y="1763486"/>
            <a:ext cx="9784735" cy="4027715"/>
          </a:xfrm>
        </p:spPr>
        <p:txBody>
          <a:bodyPr>
            <a:noAutofit/>
          </a:bodyPr>
          <a:lstStyle/>
          <a:p>
            <a:r>
              <a:rPr lang="en-US" sz="2000" dirty="0">
                <a:latin typeface="Georgia" panose="02040502050405020303" pitchFamily="18" charset="0"/>
              </a:rPr>
              <a:t>Growth mindsets enhance senses of belonging to a male-dominated discipline </a:t>
            </a:r>
            <a:r>
              <a:rPr lang="en-US" sz="1800" dirty="0">
                <a:latin typeface="Georgia" panose="02040502050405020303" pitchFamily="18" charset="0"/>
              </a:rPr>
              <a:t>(Hill et al., 2017; Stout &amp; </a:t>
            </a:r>
            <a:r>
              <a:rPr lang="en-US" sz="1800" dirty="0" err="1">
                <a:latin typeface="Georgia" panose="02040502050405020303" pitchFamily="18" charset="0"/>
              </a:rPr>
              <a:t>Blaney</a:t>
            </a:r>
            <a:r>
              <a:rPr lang="en-US" sz="1800" dirty="0">
                <a:latin typeface="Georgia" panose="02040502050405020303" pitchFamily="18" charset="0"/>
              </a:rPr>
              <a:t>, 2017)</a:t>
            </a:r>
          </a:p>
          <a:p>
            <a:r>
              <a:rPr lang="en-US" sz="2000" dirty="0">
                <a:latin typeface="Georgia" panose="02040502050405020303" pitchFamily="18" charset="0"/>
              </a:rPr>
              <a:t>Ability beliefs predict STEM career attainment </a:t>
            </a:r>
            <a:r>
              <a:rPr lang="en-US" sz="1800" dirty="0">
                <a:latin typeface="Georgia" panose="02040502050405020303" pitchFamily="18" charset="0"/>
              </a:rPr>
              <a:t>(</a:t>
            </a:r>
            <a:r>
              <a:rPr lang="en-US" sz="1800" dirty="0" err="1">
                <a:latin typeface="Georgia" panose="02040502050405020303" pitchFamily="18" charset="0"/>
              </a:rPr>
              <a:t>Seo</a:t>
            </a:r>
            <a:r>
              <a:rPr lang="en-US" sz="1800" dirty="0">
                <a:latin typeface="Georgia" panose="02040502050405020303" pitchFamily="18" charset="0"/>
              </a:rPr>
              <a:t>, Shen, &amp; Alfaro, 2018)</a:t>
            </a:r>
          </a:p>
          <a:p>
            <a:r>
              <a:rPr lang="en-US" sz="2000" dirty="0">
                <a:latin typeface="Georgia" panose="02040502050405020303" pitchFamily="18" charset="0"/>
              </a:rPr>
              <a:t>Ability beliefs at a young age have a powerful impact on perceptions of competency and task persistence in physics, engineering, mathematics, and computer science (PEMC) at an older age </a:t>
            </a:r>
            <a:r>
              <a:rPr lang="en-US" sz="1800" dirty="0">
                <a:latin typeface="Georgia" panose="02040502050405020303" pitchFamily="18" charset="0"/>
              </a:rPr>
              <a:t>(Nix, Perez-</a:t>
            </a:r>
            <a:r>
              <a:rPr lang="en-US" sz="1800" dirty="0" err="1">
                <a:latin typeface="Georgia" panose="02040502050405020303" pitchFamily="18" charset="0"/>
              </a:rPr>
              <a:t>Felkner</a:t>
            </a:r>
            <a:r>
              <a:rPr lang="en-US" sz="1800" dirty="0">
                <a:latin typeface="Georgia" panose="02040502050405020303" pitchFamily="18" charset="0"/>
              </a:rPr>
              <a:t>, &amp; Thomas, 2015 ). </a:t>
            </a:r>
          </a:p>
          <a:p>
            <a:r>
              <a:rPr lang="en-US" sz="2000" dirty="0">
                <a:latin typeface="Georgia" panose="02040502050405020303" pitchFamily="18" charset="0"/>
              </a:rPr>
              <a:t>Interestingly, meta-analyses (studies of all the studies) have been conducted to examine the impact motivational interventions have on academic outcomes. </a:t>
            </a:r>
          </a:p>
          <a:p>
            <a:pPr lvl="1"/>
            <a:r>
              <a:rPr lang="en-US" sz="2000" dirty="0">
                <a:latin typeface="Georgia" panose="02040502050405020303" pitchFamily="18" charset="0"/>
              </a:rPr>
              <a:t>One meta-analysis lays out that motivational interventions are generally effective </a:t>
            </a:r>
            <a:r>
              <a:rPr lang="en-US" sz="1800" dirty="0">
                <a:latin typeface="Georgia" panose="02040502050405020303" pitchFamily="18" charset="0"/>
              </a:rPr>
              <a:t>(</a:t>
            </a:r>
            <a:r>
              <a:rPr lang="en-US" sz="1800" dirty="0" err="1">
                <a:latin typeface="Georgia" panose="02040502050405020303" pitchFamily="18" charset="0"/>
              </a:rPr>
              <a:t>Lazowski</a:t>
            </a:r>
            <a:r>
              <a:rPr lang="en-US" sz="1800" dirty="0">
                <a:latin typeface="Georgia" panose="02040502050405020303" pitchFamily="18" charset="0"/>
              </a:rPr>
              <a:t> &amp; </a:t>
            </a:r>
            <a:r>
              <a:rPr lang="en-US" sz="1800" dirty="0" err="1">
                <a:latin typeface="Georgia" panose="02040502050405020303" pitchFamily="18" charset="0"/>
              </a:rPr>
              <a:t>Hulleman</a:t>
            </a:r>
            <a:r>
              <a:rPr lang="en-US" sz="1800" dirty="0">
                <a:latin typeface="Georgia" panose="02040502050405020303" pitchFamily="18" charset="0"/>
              </a:rPr>
              <a:t>, 2016)</a:t>
            </a:r>
          </a:p>
          <a:p>
            <a:pPr lvl="1"/>
            <a:r>
              <a:rPr lang="en-US" sz="2000" dirty="0">
                <a:latin typeface="Georgia" panose="02040502050405020303" pitchFamily="18" charset="0"/>
              </a:rPr>
              <a:t>Another meta-analysis claims that motivation models may not be as effective as they may appear </a:t>
            </a:r>
            <a:r>
              <a:rPr lang="en-US" sz="1800" dirty="0">
                <a:latin typeface="Georgia" panose="02040502050405020303" pitchFamily="18" charset="0"/>
              </a:rPr>
              <a:t>(Sisk et al., 2018). </a:t>
            </a:r>
          </a:p>
          <a:p>
            <a:r>
              <a:rPr lang="en-US" sz="2000" b="1" i="1" dirty="0">
                <a:latin typeface="Georgia" panose="02040502050405020303" pitchFamily="18" charset="0"/>
              </a:rPr>
              <a:t>Why? </a:t>
            </a:r>
          </a:p>
        </p:txBody>
      </p:sp>
    </p:spTree>
    <p:extLst>
      <p:ext uri="{BB962C8B-B14F-4D97-AF65-F5344CB8AC3E}">
        <p14:creationId xmlns:p14="http://schemas.microsoft.com/office/powerpoint/2010/main" val="4272552937"/>
      </p:ext>
    </p:extLst>
  </p:cSld>
  <p:clrMapOvr>
    <a:masterClrMapping/>
  </p:clrMapOvr>
  <mc:AlternateContent xmlns:mc="http://schemas.openxmlformats.org/markup-compatibility/2006" xmlns:p14="http://schemas.microsoft.com/office/powerpoint/2010/main">
    <mc:Choice Requires="p14">
      <p:transition spd="slow" p14:dur="2000" advTm="44810"/>
    </mc:Choice>
    <mc:Fallback xmlns="">
      <p:transition spd="slow" advTm="4481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MINDSET Enough? The Role of Context and Adults </a:t>
            </a:r>
          </a:p>
        </p:txBody>
      </p:sp>
      <p:sp>
        <p:nvSpPr>
          <p:cNvPr id="3" name="Content Placeholder 2"/>
          <p:cNvSpPr>
            <a:spLocks noGrp="1"/>
          </p:cNvSpPr>
          <p:nvPr>
            <p:ph idx="1"/>
          </p:nvPr>
        </p:nvSpPr>
        <p:spPr/>
        <p:txBody>
          <a:bodyPr>
            <a:normAutofit/>
          </a:bodyPr>
          <a:lstStyle/>
          <a:p>
            <a:r>
              <a:rPr lang="en-US" dirty="0"/>
              <a:t>Relational-developmental-system models - the value of relationships in youth development </a:t>
            </a:r>
            <a:r>
              <a:rPr lang="en-US" sz="2000" dirty="0"/>
              <a:t>(Lerner, 2015).  </a:t>
            </a:r>
          </a:p>
          <a:p>
            <a:r>
              <a:rPr lang="en-US" dirty="0"/>
              <a:t>Quality of youth contexts serve as “developmental assets” that foster competence, connection, caring, cultural values </a:t>
            </a:r>
            <a:r>
              <a:rPr lang="en-US" sz="2000" dirty="0"/>
              <a:t>(Scales et al., 2001; Lehman, Petersen, Smith and the SRCD ERI and International Committees, 2018; Smith, Witherspoon, &amp; Osgood, 2018) </a:t>
            </a:r>
          </a:p>
          <a:p>
            <a:r>
              <a:rPr lang="en-US" dirty="0"/>
              <a:t>Youth agency and engagement </a:t>
            </a:r>
            <a:r>
              <a:rPr lang="en-US" sz="2000" dirty="0"/>
              <a:t>(Larson &amp; Angus, 2011) </a:t>
            </a:r>
          </a:p>
          <a:p>
            <a:r>
              <a:rPr lang="en-US" dirty="0"/>
              <a:t>Efficacy building experiences </a:t>
            </a:r>
            <a:r>
              <a:rPr lang="en-US" sz="2000" dirty="0"/>
              <a:t>(Bandura, 2000) </a:t>
            </a:r>
          </a:p>
          <a:p>
            <a:pPr marL="0" indent="0">
              <a:buNone/>
            </a:pPr>
            <a:endParaRPr lang="en-US" dirty="0"/>
          </a:p>
        </p:txBody>
      </p:sp>
    </p:spTree>
    <p:extLst>
      <p:ext uri="{BB962C8B-B14F-4D97-AF65-F5344CB8AC3E}">
        <p14:creationId xmlns:p14="http://schemas.microsoft.com/office/powerpoint/2010/main" val="1175358896"/>
      </p:ext>
    </p:extLst>
  </p:cSld>
  <p:clrMapOvr>
    <a:masterClrMapping/>
  </p:clrMapOvr>
  <mc:AlternateContent xmlns:mc="http://schemas.openxmlformats.org/markup-compatibility/2006" xmlns:p14="http://schemas.microsoft.com/office/powerpoint/2010/main">
    <mc:Choice Requires="p14">
      <p:transition spd="slow" p14:dur="2000" advTm="92502"/>
    </mc:Choice>
    <mc:Fallback xmlns="">
      <p:transition spd="slow" advTm="925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of Identity, Efficacy Research </a:t>
            </a:r>
          </a:p>
        </p:txBody>
      </p:sp>
      <p:sp>
        <p:nvSpPr>
          <p:cNvPr id="3" name="Content Placeholder 2"/>
          <p:cNvSpPr>
            <a:spLocks noGrp="1"/>
          </p:cNvSpPr>
          <p:nvPr>
            <p:ph idx="1"/>
          </p:nvPr>
        </p:nvSpPr>
        <p:spPr/>
        <p:txBody>
          <a:bodyPr>
            <a:normAutofit lnSpcReduction="10000"/>
          </a:bodyPr>
          <a:lstStyle/>
          <a:p>
            <a:r>
              <a:rPr lang="en-US" dirty="0"/>
              <a:t>Identity of juvenile offenders in family-community alternatives </a:t>
            </a:r>
          </a:p>
          <a:p>
            <a:r>
              <a:rPr lang="en-US" dirty="0"/>
              <a:t>Identity – racial-ethnic identity and socialization among elementary children </a:t>
            </a:r>
          </a:p>
          <a:p>
            <a:pPr lvl="1"/>
            <a:r>
              <a:rPr lang="en-US" dirty="0"/>
              <a:t>Relationships to self-esteem </a:t>
            </a:r>
            <a:r>
              <a:rPr lang="en-US" sz="2200" dirty="0"/>
              <a:t>(Smith &amp; Brookins, 1997)</a:t>
            </a:r>
          </a:p>
          <a:p>
            <a:pPr lvl="1"/>
            <a:r>
              <a:rPr lang="en-US" dirty="0"/>
              <a:t>Relationships to academic achievement </a:t>
            </a:r>
            <a:r>
              <a:rPr lang="en-US" sz="2200" dirty="0"/>
              <a:t>(Smith et al., 2003; C. Smith et al., 2009) </a:t>
            </a:r>
          </a:p>
          <a:p>
            <a:pPr lvl="1"/>
            <a:r>
              <a:rPr lang="en-US" dirty="0"/>
              <a:t>Relationships to other outcomes </a:t>
            </a:r>
          </a:p>
          <a:p>
            <a:r>
              <a:rPr lang="en-US" dirty="0"/>
              <a:t>Building Opportunities for Positive Youth Development </a:t>
            </a:r>
          </a:p>
          <a:p>
            <a:pPr lvl="1"/>
            <a:r>
              <a:rPr lang="en-US" dirty="0"/>
              <a:t>Collective Efficacy – </a:t>
            </a:r>
            <a:r>
              <a:rPr lang="en-US" sz="2200" dirty="0"/>
              <a:t>(Smith et al., 2013) </a:t>
            </a:r>
          </a:p>
          <a:p>
            <a:pPr lvl="1"/>
            <a:r>
              <a:rPr lang="en-US" dirty="0"/>
              <a:t>Interest in social and occupational opportunities, “possible selves” </a:t>
            </a:r>
            <a:r>
              <a:rPr lang="en-US" sz="1900" dirty="0"/>
              <a:t>(</a:t>
            </a:r>
            <a:r>
              <a:rPr lang="en-US" sz="1900" dirty="0" err="1"/>
              <a:t>Oyserman</a:t>
            </a:r>
            <a:r>
              <a:rPr lang="en-US" sz="1900" dirty="0"/>
              <a:t>, </a:t>
            </a:r>
            <a:r>
              <a:rPr lang="en-US" sz="1900" dirty="0" err="1"/>
              <a:t>Bybee</a:t>
            </a:r>
            <a:r>
              <a:rPr lang="en-US" sz="1900" dirty="0"/>
              <a:t>, &amp; Terry, 2006) </a:t>
            </a:r>
          </a:p>
          <a:p>
            <a:pPr lvl="1"/>
            <a:r>
              <a:rPr lang="en-US" dirty="0"/>
              <a:t>Multiple identities (gender, racial-ethnic, occupational) </a:t>
            </a:r>
          </a:p>
        </p:txBody>
      </p:sp>
    </p:spTree>
    <p:extLst>
      <p:ext uri="{BB962C8B-B14F-4D97-AF65-F5344CB8AC3E}">
        <p14:creationId xmlns:p14="http://schemas.microsoft.com/office/powerpoint/2010/main" val="4272659495"/>
      </p:ext>
    </p:extLst>
  </p:cSld>
  <p:clrMapOvr>
    <a:masterClrMapping/>
  </p:clrMapOvr>
  <mc:AlternateContent xmlns:mc="http://schemas.openxmlformats.org/markup-compatibility/2006" xmlns:p14="http://schemas.microsoft.com/office/powerpoint/2010/main">
    <mc:Choice Requires="p14">
      <p:transition spd="slow" p14:dur="2000" advTm="132817"/>
    </mc:Choice>
    <mc:Fallback xmlns="">
      <p:transition spd="slow" advTm="13281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Factors Related to Early STEM Interest </a:t>
            </a:r>
          </a:p>
        </p:txBody>
      </p:sp>
      <p:sp>
        <p:nvSpPr>
          <p:cNvPr id="5" name="Content Placeholder 4"/>
          <p:cNvSpPr>
            <a:spLocks noGrp="1"/>
          </p:cNvSpPr>
          <p:nvPr>
            <p:ph sz="half" idx="1"/>
          </p:nvPr>
        </p:nvSpPr>
        <p:spPr/>
        <p:txBody>
          <a:bodyPr/>
          <a:lstStyle/>
          <a:p>
            <a:r>
              <a:rPr lang="en-US" dirty="0"/>
              <a:t>Home </a:t>
            </a:r>
          </a:p>
          <a:p>
            <a:pPr lvl="1"/>
            <a:r>
              <a:rPr lang="en-US" dirty="0"/>
              <a:t>Educational background of parents – particularly scientists </a:t>
            </a:r>
          </a:p>
          <a:p>
            <a:pPr lvl="1"/>
            <a:r>
              <a:rPr lang="en-US" dirty="0"/>
              <a:t>Science “hobbies“</a:t>
            </a:r>
          </a:p>
          <a:p>
            <a:pPr lvl="1"/>
            <a:r>
              <a:rPr lang="en-US" dirty="0"/>
              <a:t>Summer Camps </a:t>
            </a:r>
          </a:p>
          <a:p>
            <a:r>
              <a:rPr lang="en-US" dirty="0"/>
              <a:t>School</a:t>
            </a:r>
          </a:p>
          <a:p>
            <a:pPr lvl="1"/>
            <a:r>
              <a:rPr lang="en-US" dirty="0"/>
              <a:t>Science courses </a:t>
            </a:r>
          </a:p>
          <a:p>
            <a:r>
              <a:rPr lang="en-US" dirty="0"/>
              <a:t>Out of School Time (OST) </a:t>
            </a:r>
          </a:p>
          <a:p>
            <a:pPr lvl="1"/>
            <a:r>
              <a:rPr lang="en-US" dirty="0"/>
              <a:t>Exposure to STEM – project based learning, inquiry</a:t>
            </a:r>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462" t="2846" r="4318" b="7652"/>
          <a:stretch/>
        </p:blipFill>
        <p:spPr>
          <a:xfrm>
            <a:off x="6351638" y="2369574"/>
            <a:ext cx="4778477" cy="3097161"/>
          </a:xfrm>
        </p:spPr>
      </p:pic>
    </p:spTree>
    <p:extLst>
      <p:ext uri="{BB962C8B-B14F-4D97-AF65-F5344CB8AC3E}">
        <p14:creationId xmlns:p14="http://schemas.microsoft.com/office/powerpoint/2010/main" val="1348190510"/>
      </p:ext>
    </p:extLst>
  </p:cSld>
  <p:clrMapOvr>
    <a:masterClrMapping/>
  </p:clrMapOvr>
  <mc:AlternateContent xmlns:mc="http://schemas.openxmlformats.org/markup-compatibility/2006" xmlns:p14="http://schemas.microsoft.com/office/powerpoint/2010/main">
    <mc:Choice Requires="p14">
      <p:transition spd="slow" p14:dur="2000" advTm="81540"/>
    </mc:Choice>
    <mc:Fallback xmlns="">
      <p:transition spd="slow" advTm="815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Elementary School STEM Access</a:t>
            </a:r>
          </a:p>
        </p:txBody>
      </p:sp>
      <p:sp>
        <p:nvSpPr>
          <p:cNvPr id="3" name="Content Placeholder 2"/>
          <p:cNvSpPr>
            <a:spLocks noGrp="1"/>
          </p:cNvSpPr>
          <p:nvPr>
            <p:ph idx="1"/>
          </p:nvPr>
        </p:nvSpPr>
        <p:spPr/>
        <p:txBody>
          <a:bodyPr>
            <a:normAutofit/>
          </a:bodyPr>
          <a:lstStyle/>
          <a:p>
            <a:r>
              <a:rPr lang="en-US" dirty="0"/>
              <a:t>Due to NCLB and accountability demands, science often receives less attention in school than reading or math. </a:t>
            </a:r>
          </a:p>
          <a:p>
            <a:r>
              <a:rPr lang="en-US" dirty="0"/>
              <a:t>The typical elementary school class spends, </a:t>
            </a:r>
          </a:p>
          <a:p>
            <a:pPr lvl="1"/>
            <a:r>
              <a:rPr lang="en-US" dirty="0"/>
              <a:t>about 20 minutes a day on science instruction, </a:t>
            </a:r>
          </a:p>
          <a:p>
            <a:pPr lvl="1"/>
            <a:r>
              <a:rPr lang="en-US" dirty="0"/>
              <a:t>compared to 60 minutes on mathematics and 90 minutes on reading/language arts </a:t>
            </a:r>
            <a:r>
              <a:rPr lang="en-US" sz="2000" dirty="0"/>
              <a:t>(Horizon Research, 2013). </a:t>
            </a:r>
          </a:p>
          <a:p>
            <a:r>
              <a:rPr lang="en-US" dirty="0"/>
              <a:t>Though students have reading and math daily in elementary school, science is typically once or a few times weekly. </a:t>
            </a:r>
          </a:p>
          <a:p>
            <a:endParaRPr lang="en-US" dirty="0"/>
          </a:p>
          <a:p>
            <a:endParaRPr lang="en-US" dirty="0"/>
          </a:p>
        </p:txBody>
      </p:sp>
    </p:spTree>
    <p:extLst>
      <p:ext uri="{BB962C8B-B14F-4D97-AF65-F5344CB8AC3E}">
        <p14:creationId xmlns:p14="http://schemas.microsoft.com/office/powerpoint/2010/main" val="2033090095"/>
      </p:ext>
    </p:extLst>
  </p:cSld>
  <p:clrMapOvr>
    <a:masterClrMapping/>
  </p:clrMapOvr>
  <mc:AlternateContent xmlns:mc="http://schemas.openxmlformats.org/markup-compatibility/2006" xmlns:p14="http://schemas.microsoft.com/office/powerpoint/2010/main">
    <mc:Choice Requires="p14">
      <p:transition spd="slow" p14:dur="2000" advTm="45368"/>
    </mc:Choice>
    <mc:Fallback xmlns="">
      <p:transition spd="slow" advTm="4536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Teacher Background and Efficacy </a:t>
            </a:r>
            <a:br>
              <a:rPr lang="en-US" dirty="0"/>
            </a:br>
            <a:r>
              <a:rPr lang="en-US" dirty="0"/>
              <a:t>in Science Across K-12 </a:t>
            </a:r>
            <a:r>
              <a:rPr lang="en-US" sz="2200" dirty="0"/>
              <a:t>(Horizon Research, 2013) </a:t>
            </a:r>
          </a:p>
        </p:txBody>
      </p:sp>
      <p:pic>
        <p:nvPicPr>
          <p:cNvPr id="4" name="Content Placeholder 3"/>
          <p:cNvPicPr>
            <a:picLocks noGrp="1" noChangeAspect="1"/>
          </p:cNvPicPr>
          <p:nvPr>
            <p:ph sz="half" idx="2"/>
          </p:nvPr>
        </p:nvPicPr>
        <p:blipFill>
          <a:blip r:embed="rId2"/>
          <a:stretch>
            <a:fillRect/>
          </a:stretch>
        </p:blipFill>
        <p:spPr>
          <a:xfrm>
            <a:off x="839788" y="3168710"/>
            <a:ext cx="5157787" cy="2357317"/>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172200" y="2982032"/>
            <a:ext cx="5183188" cy="2730673"/>
          </a:xfrm>
          <a:prstGeom prst="rect">
            <a:avLst/>
          </a:prstGeom>
        </p:spPr>
      </p:pic>
    </p:spTree>
    <p:extLst>
      <p:ext uri="{BB962C8B-B14F-4D97-AF65-F5344CB8AC3E}">
        <p14:creationId xmlns:p14="http://schemas.microsoft.com/office/powerpoint/2010/main" val="2333793564"/>
      </p:ext>
    </p:extLst>
  </p:cSld>
  <p:clrMapOvr>
    <a:masterClrMapping/>
  </p:clrMapOvr>
  <mc:AlternateContent xmlns:mc="http://schemas.openxmlformats.org/markup-compatibility/2006" xmlns:p14="http://schemas.microsoft.com/office/powerpoint/2010/main">
    <mc:Choice Requires="p14">
      <p:transition spd="slow" p14:dur="2000" advTm="48928"/>
    </mc:Choice>
    <mc:Fallback xmlns="">
      <p:transition spd="slow" advTm="489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a:xfrm>
            <a:off x="920731" y="1589211"/>
            <a:ext cx="10515600" cy="4351338"/>
          </a:xfrm>
        </p:spPr>
        <p:txBody>
          <a:bodyPr>
            <a:normAutofit fontScale="92500" lnSpcReduction="10000"/>
          </a:bodyPr>
          <a:lstStyle/>
          <a:p>
            <a:r>
              <a:rPr lang="en-US" dirty="0"/>
              <a:t>Acknowledgements – </a:t>
            </a:r>
          </a:p>
          <a:p>
            <a:pPr lvl="1"/>
            <a:r>
              <a:rPr lang="en-US" dirty="0"/>
              <a:t>SRCD, Ethnic-Racial Issues Committee </a:t>
            </a:r>
          </a:p>
          <a:p>
            <a:pPr lvl="1"/>
            <a:r>
              <a:rPr lang="en-US" dirty="0"/>
              <a:t>College of Family and Consumer Sciences, University of Georgia </a:t>
            </a:r>
          </a:p>
          <a:p>
            <a:r>
              <a:rPr lang="en-US" dirty="0"/>
              <a:t>Context – Past, Present, Future-facing </a:t>
            </a:r>
          </a:p>
          <a:p>
            <a:r>
              <a:rPr lang="en-US" dirty="0"/>
              <a:t>Purpose - Highlight issues, potential directions  </a:t>
            </a:r>
          </a:p>
          <a:p>
            <a:r>
              <a:rPr lang="en-US" dirty="0"/>
              <a:t>Rationale and Significance </a:t>
            </a:r>
          </a:p>
          <a:p>
            <a:r>
              <a:rPr lang="en-US" dirty="0"/>
              <a:t>Theoretical/Conceptual Framework </a:t>
            </a:r>
          </a:p>
          <a:p>
            <a:r>
              <a:rPr lang="en-US" dirty="0"/>
              <a:t>Review of Research: STEM identity and efficacy </a:t>
            </a:r>
          </a:p>
          <a:p>
            <a:r>
              <a:rPr lang="en-US" dirty="0"/>
              <a:t>Implications for Practice and Policy in OST </a:t>
            </a:r>
          </a:p>
          <a:p>
            <a:pPr marL="0" indent="0">
              <a:buNone/>
            </a:pPr>
            <a:endParaRPr lang="en-US" sz="1500" i="1" dirty="0"/>
          </a:p>
          <a:p>
            <a:pPr marL="0" indent="0">
              <a:buNone/>
            </a:pPr>
            <a:r>
              <a:rPr lang="en-US" sz="1500" i="1" dirty="0"/>
              <a:t>		Copyright EPS 2019 - for use by permission only</a:t>
            </a:r>
          </a:p>
        </p:txBody>
      </p:sp>
    </p:spTree>
    <p:extLst>
      <p:ext uri="{BB962C8B-B14F-4D97-AF65-F5344CB8AC3E}">
        <p14:creationId xmlns:p14="http://schemas.microsoft.com/office/powerpoint/2010/main" val="3853324599"/>
      </p:ext>
    </p:extLst>
  </p:cSld>
  <p:clrMapOvr>
    <a:masterClrMapping/>
  </p:clrMapOvr>
  <mc:AlternateContent xmlns:mc="http://schemas.openxmlformats.org/markup-compatibility/2006" xmlns:p14="http://schemas.microsoft.com/office/powerpoint/2010/main">
    <mc:Choice Requires="p14">
      <p:transition spd="slow" p14:dur="2000" advTm="55063"/>
    </mc:Choice>
    <mc:Fallback xmlns="">
      <p:transition spd="slow" advTm="550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Factors Relevant to STEM </a:t>
            </a:r>
          </a:p>
        </p:txBody>
      </p:sp>
      <p:sp>
        <p:nvSpPr>
          <p:cNvPr id="3" name="Content Placeholder 2"/>
          <p:cNvSpPr>
            <a:spLocks noGrp="1"/>
          </p:cNvSpPr>
          <p:nvPr>
            <p:ph sz="half" idx="1"/>
          </p:nvPr>
        </p:nvSpPr>
        <p:spPr/>
        <p:txBody>
          <a:bodyPr>
            <a:normAutofit fontScale="77500" lnSpcReduction="20000"/>
          </a:bodyPr>
          <a:lstStyle/>
          <a:p>
            <a:r>
              <a:rPr lang="en-US" dirty="0"/>
              <a:t>Counseling </a:t>
            </a:r>
            <a:r>
              <a:rPr lang="en-US" sz="2000" dirty="0"/>
              <a:t>(</a:t>
            </a:r>
            <a:r>
              <a:rPr lang="en-US" sz="2000" dirty="0" err="1"/>
              <a:t>Nikisher</a:t>
            </a:r>
            <a:r>
              <a:rPr lang="en-US" sz="2000" dirty="0"/>
              <a:t>, 2016) </a:t>
            </a:r>
            <a:endParaRPr lang="en-US" dirty="0"/>
          </a:p>
          <a:p>
            <a:pPr lvl="1"/>
            <a:r>
              <a:rPr lang="en-US" dirty="0"/>
              <a:t>Caseload and administrative support for counselors </a:t>
            </a:r>
          </a:p>
          <a:p>
            <a:pPr lvl="1"/>
            <a:r>
              <a:rPr lang="en-US" dirty="0"/>
              <a:t>Youth and parent agency</a:t>
            </a:r>
          </a:p>
          <a:p>
            <a:pPr lvl="1"/>
            <a:r>
              <a:rPr lang="en-US" dirty="0"/>
              <a:t>Support for College Preparation  </a:t>
            </a:r>
          </a:p>
          <a:p>
            <a:pPr lvl="1"/>
            <a:r>
              <a:rPr lang="en-US" dirty="0"/>
              <a:t>Training in STEM preparation </a:t>
            </a:r>
          </a:p>
          <a:p>
            <a:pPr lvl="1"/>
            <a:r>
              <a:rPr lang="en-US" dirty="0"/>
              <a:t>Expectancies and counseling processes</a:t>
            </a:r>
          </a:p>
          <a:p>
            <a:pPr lvl="1"/>
            <a:r>
              <a:rPr lang="en-US" dirty="0"/>
              <a:t>Learning and instructional processes (Ladson-Billings, 2006, 2007) </a:t>
            </a:r>
          </a:p>
          <a:p>
            <a:pPr lvl="1"/>
            <a:endParaRPr lang="en-US" dirty="0"/>
          </a:p>
          <a:p>
            <a:pPr lvl="1"/>
            <a:endParaRPr lang="en-US" dirty="0"/>
          </a:p>
          <a:p>
            <a:r>
              <a:rPr lang="en-US" dirty="0"/>
              <a:t>CASE EXAMPLE:  From “The Boy Who Cartwheels and Walks” to the “Man on the Move”  </a:t>
            </a:r>
          </a:p>
          <a:p>
            <a:pPr marL="457200" lvl="1" indent="0">
              <a:buNone/>
            </a:pPr>
            <a:r>
              <a:rPr lang="en-US" dirty="0"/>
              <a:t>(Current Analyst and Organizational Strategy Consultant) </a:t>
            </a:r>
          </a:p>
          <a:p>
            <a:pPr lvl="1"/>
            <a:endParaRPr lang="en-US" dirty="0"/>
          </a:p>
          <a:p>
            <a:pPr lvl="1"/>
            <a:endParaRPr lang="en-US" dirty="0"/>
          </a:p>
          <a:p>
            <a:pPr marL="0" indent="0">
              <a:buNone/>
            </a:pPr>
            <a:endParaRPr lang="en-US" dirty="0"/>
          </a:p>
          <a:p>
            <a:pPr lvl="1"/>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666" t="2793"/>
          <a:stretch/>
        </p:blipFill>
        <p:spPr>
          <a:xfrm>
            <a:off x="6351639" y="1936954"/>
            <a:ext cx="5282973" cy="395702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90069324"/>
      </p:ext>
    </p:extLst>
  </p:cSld>
  <p:clrMapOvr>
    <a:masterClrMapping/>
  </p:clrMapOvr>
  <mc:AlternateContent xmlns:mc="http://schemas.openxmlformats.org/markup-compatibility/2006" xmlns:p14="http://schemas.microsoft.com/office/powerpoint/2010/main">
    <mc:Choice Requires="p14">
      <p:transition spd="slow" p14:dur="2000" advTm="165418"/>
    </mc:Choice>
    <mc:Fallback xmlns="">
      <p:transition spd="slow" advTm="16541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Opportunities for STEM courses</a:t>
            </a:r>
          </a:p>
        </p:txBody>
      </p:sp>
      <p:sp>
        <p:nvSpPr>
          <p:cNvPr id="3" name="Content Placeholder 2"/>
          <p:cNvSpPr>
            <a:spLocks noGrp="1"/>
          </p:cNvSpPr>
          <p:nvPr>
            <p:ph sz="half" idx="1"/>
          </p:nvPr>
        </p:nvSpPr>
        <p:spPr/>
        <p:txBody>
          <a:bodyPr>
            <a:normAutofit fontScale="70000" lnSpcReduction="20000"/>
          </a:bodyPr>
          <a:lstStyle/>
          <a:p>
            <a:r>
              <a:rPr lang="en-US" dirty="0"/>
              <a:t>Exposure to STEM courses is greater predictor of STEM persistence than grades </a:t>
            </a:r>
            <a:r>
              <a:rPr lang="en-US" sz="2600" dirty="0"/>
              <a:t>(Wang, 2013) </a:t>
            </a:r>
          </a:p>
          <a:p>
            <a:r>
              <a:rPr lang="en-US" dirty="0"/>
              <a:t>The role of tracking in sustaining disparities – “enhances or limits access”  </a:t>
            </a:r>
            <a:r>
              <a:rPr lang="en-US" sz="2600" dirty="0"/>
              <a:t>(Oakes, </a:t>
            </a:r>
            <a:r>
              <a:rPr lang="en-US" sz="2600" i="1" dirty="0"/>
              <a:t>Keeping Track, </a:t>
            </a:r>
            <a:r>
              <a:rPr lang="en-US" sz="2600" dirty="0"/>
              <a:t>1985, 2005) </a:t>
            </a:r>
          </a:p>
          <a:p>
            <a:r>
              <a:rPr lang="en-US" dirty="0"/>
              <a:t>In a sample of 12,500 students - broadening participation in Algebra result in small benefits for lower achieving students and no loss for students in </a:t>
            </a:r>
            <a:r>
              <a:rPr lang="en-US" dirty="0" err="1"/>
              <a:t>heterogenous</a:t>
            </a:r>
            <a:r>
              <a:rPr lang="en-US" dirty="0"/>
              <a:t> compared to homogenous classrooms  </a:t>
            </a:r>
            <a:r>
              <a:rPr lang="en-US" sz="2600" dirty="0"/>
              <a:t>(</a:t>
            </a:r>
            <a:r>
              <a:rPr lang="en-US" sz="2600" dirty="0" err="1"/>
              <a:t>Gamoran</a:t>
            </a:r>
            <a:r>
              <a:rPr lang="en-US" sz="2600" dirty="0"/>
              <a:t> &amp; Hannigan, 2000) </a:t>
            </a:r>
          </a:p>
          <a:p>
            <a:r>
              <a:rPr lang="en-US" dirty="0"/>
              <a:t>Importance of data, methods, analyses to understand higher level school and setting effects</a:t>
            </a:r>
            <a:r>
              <a:rPr lang="en-US" sz="2600" dirty="0"/>
              <a:t> (e.g. HLM, </a:t>
            </a:r>
            <a:r>
              <a:rPr lang="en-US" sz="2600" dirty="0" err="1"/>
              <a:t>Bryk</a:t>
            </a:r>
            <a:r>
              <a:rPr lang="en-US" sz="2600" dirty="0"/>
              <a:t> &amp; Raudenbush, 2002) </a:t>
            </a:r>
          </a:p>
          <a:p>
            <a:endParaRPr lang="en-US" dirty="0"/>
          </a:p>
        </p:txBody>
      </p:sp>
      <p:pic>
        <p:nvPicPr>
          <p:cNvPr id="8" name="Content Placeholder 7" descr="My Thoughts: Friki-&lt;strong&gt;science&lt;/strong&g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3031066"/>
            <a:ext cx="5181600" cy="1940456"/>
          </a:xfrm>
        </p:spPr>
      </p:pic>
    </p:spTree>
    <p:extLst>
      <p:ext uri="{BB962C8B-B14F-4D97-AF65-F5344CB8AC3E}">
        <p14:creationId xmlns:p14="http://schemas.microsoft.com/office/powerpoint/2010/main" val="3907028018"/>
      </p:ext>
    </p:extLst>
  </p:cSld>
  <p:clrMapOvr>
    <a:masterClrMapping/>
  </p:clrMapOvr>
  <mc:AlternateContent xmlns:mc="http://schemas.openxmlformats.org/markup-compatibility/2006" xmlns:p14="http://schemas.microsoft.com/office/powerpoint/2010/main">
    <mc:Choice Requires="p14">
      <p:transition spd="slow" p14:dur="2000" advTm="140669"/>
    </mc:Choice>
    <mc:Fallback xmlns="">
      <p:transition spd="slow" advTm="14066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STEM Course Takings and Offerings </a:t>
            </a:r>
          </a:p>
        </p:txBody>
      </p:sp>
      <p:pic>
        <p:nvPicPr>
          <p:cNvPr id="9" name="Content Placeholder 8"/>
          <p:cNvPicPr>
            <a:picLocks noGrp="1" noChangeAspect="1"/>
          </p:cNvPicPr>
          <p:nvPr>
            <p:ph sz="half" idx="2"/>
          </p:nvPr>
        </p:nvPicPr>
        <p:blipFill>
          <a:blip r:embed="rId2"/>
          <a:stretch>
            <a:fillRect/>
          </a:stretch>
        </p:blipFill>
        <p:spPr>
          <a:xfrm>
            <a:off x="6420465" y="2337064"/>
            <a:ext cx="5181600" cy="25025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Content Placeholder 10"/>
          <p:cNvPicPr>
            <a:picLocks noGrp="1" noChangeAspect="1"/>
          </p:cNvPicPr>
          <p:nvPr>
            <p:ph sz="half" idx="1"/>
          </p:nvPr>
        </p:nvPicPr>
        <p:blipFill>
          <a:blip r:embed="rId3"/>
          <a:stretch>
            <a:fillRect/>
          </a:stretch>
        </p:blipFill>
        <p:spPr>
          <a:xfrm>
            <a:off x="562897" y="2222562"/>
            <a:ext cx="5181600" cy="2731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6462034"/>
      </p:ext>
    </p:extLst>
  </p:cSld>
  <p:clrMapOvr>
    <a:masterClrMapping/>
  </p:clrMapOvr>
  <mc:AlternateContent xmlns:mc="http://schemas.openxmlformats.org/markup-compatibility/2006" xmlns:p14="http://schemas.microsoft.com/office/powerpoint/2010/main">
    <mc:Choice Requires="p14">
      <p:transition spd="slow" p14:dur="2000" advTm="40391"/>
    </mc:Choice>
    <mc:Fallback xmlns="">
      <p:transition spd="slow" advTm="4039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and Out of School Time  (OST)</a:t>
            </a:r>
          </a:p>
        </p:txBody>
      </p:sp>
      <p:sp>
        <p:nvSpPr>
          <p:cNvPr id="3" name="Content Placeholder 2"/>
          <p:cNvSpPr>
            <a:spLocks noGrp="1"/>
          </p:cNvSpPr>
          <p:nvPr>
            <p:ph sz="half" idx="1"/>
          </p:nvPr>
        </p:nvSpPr>
        <p:spPr/>
        <p:txBody>
          <a:bodyPr>
            <a:normAutofit fontScale="25000" lnSpcReduction="20000"/>
          </a:bodyPr>
          <a:lstStyle/>
          <a:p>
            <a:endParaRPr lang="en-US" dirty="0"/>
          </a:p>
          <a:p>
            <a:r>
              <a:rPr lang="en-US" sz="6400" dirty="0">
                <a:latin typeface="Georgia" panose="02040502050405020303" pitchFamily="18" charset="0"/>
              </a:rPr>
              <a:t>Home, school, and during out-of-school time all contribute to STEM interest for children across race-ethnicity (Calabrese Barton, 2013; Kang et al., 2019)</a:t>
            </a:r>
          </a:p>
          <a:p>
            <a:r>
              <a:rPr lang="en-US" sz="6400" dirty="0">
                <a:latin typeface="Georgia" panose="02040502050405020303" pitchFamily="18" charset="0"/>
              </a:rPr>
              <a:t>24 percent of African‐American, 21 percent of Hispanic and 16 percent of Native American children attend afterschool programs, compared to the national average of 15 percent (Afterschool Alliance, 2009)</a:t>
            </a:r>
          </a:p>
          <a:p>
            <a:r>
              <a:rPr lang="en-US" sz="6400" dirty="0">
                <a:latin typeface="Georgia" panose="02040502050405020303" pitchFamily="18" charset="0"/>
              </a:rPr>
              <a:t>Out of school programming enhances student behavioral outcomes and performance in reading and math (</a:t>
            </a:r>
            <a:r>
              <a:rPr lang="en-US" sz="6400" dirty="0" err="1">
                <a:latin typeface="Georgia" panose="02040502050405020303" pitchFamily="18" charset="0"/>
              </a:rPr>
              <a:t>Krishnamurthi</a:t>
            </a:r>
            <a:r>
              <a:rPr lang="en-US" sz="6400" dirty="0">
                <a:latin typeface="Georgia" panose="02040502050405020303" pitchFamily="18" charset="0"/>
              </a:rPr>
              <a:t>, Ballard, &amp; Noam, 2014; Smith et al., 2017; </a:t>
            </a:r>
            <a:r>
              <a:rPr lang="en-US" sz="6400" dirty="0" err="1">
                <a:latin typeface="Georgia" panose="02040502050405020303" pitchFamily="18" charset="0"/>
              </a:rPr>
              <a:t>Vandell</a:t>
            </a:r>
            <a:r>
              <a:rPr lang="en-US" sz="6400" dirty="0">
                <a:latin typeface="Georgia" panose="02040502050405020303" pitchFamily="18" charset="0"/>
              </a:rPr>
              <a:t> et al., 2018)</a:t>
            </a:r>
          </a:p>
          <a:p>
            <a:r>
              <a:rPr lang="en-US" sz="6400" dirty="0">
                <a:latin typeface="Georgia" panose="02040502050405020303" pitchFamily="18" charset="0"/>
              </a:rPr>
              <a:t>OST programs foster significant interest and potential identity as a scientist (Aspires Project, 2014)</a:t>
            </a:r>
          </a:p>
          <a:p>
            <a:r>
              <a:rPr lang="en-US" sz="6400" dirty="0">
                <a:latin typeface="Georgia" panose="02040502050405020303" pitchFamily="18" charset="0"/>
              </a:rPr>
              <a:t>Youth participating in 4-H were twice as likely to participate in STEM during out-of-school time (Lerner et al., 2005) </a:t>
            </a:r>
          </a:p>
        </p:txBody>
      </p:sp>
      <p:pic>
        <p:nvPicPr>
          <p:cNvPr id="8" name="Content Placeholder 7"/>
          <p:cNvPicPr>
            <a:picLocks noGrp="1" noChangeAspect="1"/>
          </p:cNvPicPr>
          <p:nvPr>
            <p:ph sz="half" idx="2"/>
          </p:nvPr>
        </p:nvPicPr>
        <p:blipFill>
          <a:blip r:embed="rId2"/>
          <a:stretch>
            <a:fillRect/>
          </a:stretch>
        </p:blipFill>
        <p:spPr>
          <a:xfrm>
            <a:off x="6172200" y="2279174"/>
            <a:ext cx="5181600" cy="3444240"/>
          </a:xfrm>
          <a:prstGeom prst="rect">
            <a:avLst/>
          </a:prstGeom>
        </p:spPr>
      </p:pic>
    </p:spTree>
    <p:extLst>
      <p:ext uri="{BB962C8B-B14F-4D97-AF65-F5344CB8AC3E}">
        <p14:creationId xmlns:p14="http://schemas.microsoft.com/office/powerpoint/2010/main" val="3433414628"/>
      </p:ext>
    </p:extLst>
  </p:cSld>
  <p:clrMapOvr>
    <a:masterClrMapping/>
  </p:clrMapOvr>
  <mc:AlternateContent xmlns:mc="http://schemas.openxmlformats.org/markup-compatibility/2006" xmlns:p14="http://schemas.microsoft.com/office/powerpoint/2010/main">
    <mc:Choice Requires="p14">
      <p:transition spd="slow" p14:dur="2000" advTm="125807"/>
    </mc:Choice>
    <mc:Fallback xmlns="">
      <p:transition spd="slow" advTm="12580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Identity and Efficacy: </a:t>
            </a:r>
            <a:br>
              <a:rPr lang="en-US" dirty="0"/>
            </a:br>
            <a:r>
              <a:rPr lang="en-US" dirty="0"/>
              <a:t>Directions for Practice and Policies </a:t>
            </a:r>
          </a:p>
        </p:txBody>
      </p:sp>
      <p:sp>
        <p:nvSpPr>
          <p:cNvPr id="3" name="Content Placeholder 2"/>
          <p:cNvSpPr>
            <a:spLocks noGrp="1"/>
          </p:cNvSpPr>
          <p:nvPr>
            <p:ph idx="1"/>
          </p:nvPr>
        </p:nvSpPr>
        <p:spPr/>
        <p:txBody>
          <a:bodyPr>
            <a:normAutofit/>
          </a:bodyPr>
          <a:lstStyle/>
          <a:p>
            <a:r>
              <a:rPr lang="en-US" dirty="0"/>
              <a:t>Role of STEM identity (</a:t>
            </a:r>
            <a:r>
              <a:rPr lang="en-US" sz="1600" dirty="0" err="1"/>
              <a:t>Byars</a:t>
            </a:r>
            <a:r>
              <a:rPr lang="en-US" sz="1600" dirty="0"/>
              <a:t>-Winston and  </a:t>
            </a:r>
            <a:r>
              <a:rPr lang="en-US" sz="1600" dirty="0" err="1"/>
              <a:t>Griebel</a:t>
            </a:r>
            <a:r>
              <a:rPr lang="en-US" sz="1600" dirty="0"/>
              <a:t> Rogers, 2019)</a:t>
            </a:r>
          </a:p>
          <a:p>
            <a:r>
              <a:rPr lang="en-US" dirty="0"/>
              <a:t>Single sex classrooms, STEM X Gender, stereotype threat </a:t>
            </a:r>
            <a:r>
              <a:rPr lang="en-US" sz="2000" dirty="0"/>
              <a:t>(Bowe et al., 2017) </a:t>
            </a:r>
          </a:p>
          <a:p>
            <a:r>
              <a:rPr lang="en-US" dirty="0"/>
              <a:t>Promoting STEM identity among AA males </a:t>
            </a:r>
            <a:r>
              <a:rPr lang="en-US" sz="2000" dirty="0"/>
              <a:t>(Brown et al., 2017) </a:t>
            </a:r>
          </a:p>
          <a:p>
            <a:r>
              <a:rPr lang="en-US" dirty="0"/>
              <a:t>Integrating STEM into elementary curriculum </a:t>
            </a:r>
            <a:r>
              <a:rPr lang="en-US" sz="2000" dirty="0"/>
              <a:t>(Yoon et al., 2014)</a:t>
            </a:r>
          </a:p>
          <a:p>
            <a:r>
              <a:rPr lang="en-US" dirty="0"/>
              <a:t>Role of </a:t>
            </a:r>
            <a:r>
              <a:rPr lang="en-US" dirty="0" err="1"/>
              <a:t>activitiy</a:t>
            </a:r>
            <a:r>
              <a:rPr lang="en-US" dirty="0"/>
              <a:t> quality (e.g. project based learning) on STEM identity, interest </a:t>
            </a:r>
            <a:r>
              <a:rPr lang="en-US" sz="2000" dirty="0"/>
              <a:t>(Kang et al., 2019; Simpkins, Davis-Kean, &amp; Eccles, 2006)</a:t>
            </a:r>
          </a:p>
          <a:p>
            <a:r>
              <a:rPr lang="en-US" dirty="0"/>
              <a:t>Support Adult efficacy and competencies</a:t>
            </a:r>
          </a:p>
        </p:txBody>
      </p:sp>
    </p:spTree>
    <p:extLst>
      <p:ext uri="{BB962C8B-B14F-4D97-AF65-F5344CB8AC3E}">
        <p14:creationId xmlns:p14="http://schemas.microsoft.com/office/powerpoint/2010/main" val="707196181"/>
      </p:ext>
    </p:extLst>
  </p:cSld>
  <p:clrMapOvr>
    <a:masterClrMapping/>
  </p:clrMapOvr>
  <mc:AlternateContent xmlns:mc="http://schemas.openxmlformats.org/markup-compatibility/2006" xmlns:p14="http://schemas.microsoft.com/office/powerpoint/2010/main">
    <mc:Choice Requires="p14">
      <p:transition spd="slow" p14:dur="2000" advTm="120866"/>
    </mc:Choice>
    <mc:Fallback xmlns="">
      <p:transition spd="slow" advTm="12086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Questions/Discussion</a:t>
            </a:r>
          </a:p>
        </p:txBody>
      </p:sp>
      <p:sp>
        <p:nvSpPr>
          <p:cNvPr id="4" name="Text Placeholder 3"/>
          <p:cNvSpPr>
            <a:spLocks noGrp="1"/>
          </p:cNvSpPr>
          <p:nvPr>
            <p:ph type="body" idx="1"/>
          </p:nvPr>
        </p:nvSpPr>
        <p:spPr/>
        <p:txBody>
          <a:bodyPr/>
          <a:lstStyle/>
          <a:p>
            <a:pPr algn="ctr"/>
            <a:endParaRPr lang="en-US" dirty="0"/>
          </a:p>
          <a:p>
            <a:pPr algn="ctr"/>
            <a:r>
              <a:rPr lang="en-US" dirty="0"/>
              <a:t>Email: </a:t>
            </a:r>
          </a:p>
          <a:p>
            <a:pPr algn="ctr"/>
            <a:r>
              <a:rPr lang="en-US" dirty="0"/>
              <a:t>Emilie.Smith@uga.edu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603" y="924229"/>
            <a:ext cx="3454399" cy="25907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566" y="904564"/>
            <a:ext cx="3506841" cy="2630131"/>
          </a:xfrm>
          <a:prstGeom prst="rect">
            <a:avLst/>
          </a:prstGeom>
        </p:spPr>
      </p:pic>
    </p:spTree>
    <p:extLst>
      <p:ext uri="{BB962C8B-B14F-4D97-AF65-F5344CB8AC3E}">
        <p14:creationId xmlns:p14="http://schemas.microsoft.com/office/powerpoint/2010/main" val="857227454"/>
      </p:ext>
    </p:extLst>
  </p:cSld>
  <p:clrMapOvr>
    <a:masterClrMapping/>
  </p:clrMapOvr>
  <mc:AlternateContent xmlns:mc="http://schemas.openxmlformats.org/markup-compatibility/2006" xmlns:p14="http://schemas.microsoft.com/office/powerpoint/2010/main">
    <mc:Choice Requires="p14">
      <p:transition spd="slow" p14:dur="2000" advTm="7817"/>
    </mc:Choice>
    <mc:Fallback xmlns="">
      <p:transition spd="slow" advTm="78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and Current Context of University of Georgia </a:t>
            </a:r>
          </a:p>
        </p:txBody>
      </p:sp>
      <p:sp>
        <p:nvSpPr>
          <p:cNvPr id="3" name="Content Placeholder 2"/>
          <p:cNvSpPr>
            <a:spLocks noGrp="1"/>
          </p:cNvSpPr>
          <p:nvPr>
            <p:ph sz="half" idx="1"/>
          </p:nvPr>
        </p:nvSpPr>
        <p:spPr>
          <a:xfrm>
            <a:off x="838199" y="1690688"/>
            <a:ext cx="5660923" cy="4486275"/>
          </a:xfrm>
        </p:spPr>
        <p:txBody>
          <a:bodyPr>
            <a:normAutofit fontScale="92500" lnSpcReduction="20000"/>
          </a:bodyPr>
          <a:lstStyle/>
          <a:p>
            <a:r>
              <a:rPr lang="en-US" sz="2400" dirty="0"/>
              <a:t>Georgia, the first state to charter a state-supported university, The University of Georgia, January 27, 1785</a:t>
            </a:r>
          </a:p>
          <a:p>
            <a:r>
              <a:rPr lang="en-US" sz="2400" dirty="0"/>
              <a:t>Hamilton Holmes and Charlayne Hunter-Gault -  first African Americans to register at UGA, 1961. </a:t>
            </a:r>
          </a:p>
          <a:p>
            <a:r>
              <a:rPr lang="en-US" sz="2400" dirty="0"/>
              <a:t>In 1962 Mary Frances Early - first African American to earn a UGA degree, master's degree in music education</a:t>
            </a:r>
          </a:p>
          <a:p>
            <a:r>
              <a:rPr lang="en-US" sz="2400" dirty="0"/>
              <a:t>Current Events and the Ongoing struggle towards diversity </a:t>
            </a:r>
          </a:p>
          <a:p>
            <a:r>
              <a:rPr lang="en-US" sz="2400" dirty="0"/>
              <a:t>The Zell Miller Learning Center – innovative technological learning center offering computing and instructional technology </a:t>
            </a:r>
          </a:p>
          <a:p>
            <a:r>
              <a:rPr lang="en-US" sz="2400" dirty="0"/>
              <a:t>Facing the Future </a:t>
            </a:r>
          </a:p>
          <a:p>
            <a:endParaRPr lang="en-US" dirty="0"/>
          </a:p>
          <a:p>
            <a:endParaRPr lang="en-US" dirty="0"/>
          </a:p>
        </p:txBody>
      </p:sp>
      <p:pic>
        <p:nvPicPr>
          <p:cNvPr id="5" name="Content Placeholder 4"/>
          <p:cNvPicPr>
            <a:picLocks noGrp="1" noChangeAspect="1"/>
          </p:cNvPicPr>
          <p:nvPr>
            <p:ph sz="half" idx="2"/>
          </p:nvPr>
        </p:nvPicPr>
        <p:blipFill>
          <a:blip r:embed="rId3"/>
          <a:stretch>
            <a:fillRect/>
          </a:stretch>
        </p:blipFill>
        <p:spPr>
          <a:xfrm>
            <a:off x="7145594" y="2348373"/>
            <a:ext cx="4367981" cy="2911987"/>
          </a:xfrm>
          <a:prstGeom prst="rect">
            <a:avLst/>
          </a:prstGeom>
        </p:spPr>
      </p:pic>
      <p:sp>
        <p:nvSpPr>
          <p:cNvPr id="6" name="TextBox 5"/>
          <p:cNvSpPr txBox="1"/>
          <p:nvPr/>
        </p:nvSpPr>
        <p:spPr>
          <a:xfrm>
            <a:off x="6862915" y="5733379"/>
            <a:ext cx="5220930" cy="369332"/>
          </a:xfrm>
          <a:prstGeom prst="rect">
            <a:avLst/>
          </a:prstGeom>
          <a:noFill/>
        </p:spPr>
        <p:txBody>
          <a:bodyPr wrap="square" rtlCol="0">
            <a:spAutoFit/>
          </a:bodyPr>
          <a:lstStyle/>
          <a:p>
            <a:r>
              <a:rPr lang="en-US" i="1" dirty="0">
                <a:solidFill>
                  <a:schemeClr val="bg1"/>
                </a:solidFill>
              </a:rPr>
              <a:t>Source of Photo: UGA Today, February 1, 2019</a:t>
            </a:r>
          </a:p>
        </p:txBody>
      </p:sp>
    </p:spTree>
    <p:extLst>
      <p:ext uri="{BB962C8B-B14F-4D97-AF65-F5344CB8AC3E}">
        <p14:creationId xmlns:p14="http://schemas.microsoft.com/office/powerpoint/2010/main" val="3845290259"/>
      </p:ext>
    </p:extLst>
  </p:cSld>
  <p:clrMapOvr>
    <a:masterClrMapping/>
  </p:clrMapOvr>
  <mc:AlternateContent xmlns:mc="http://schemas.openxmlformats.org/markup-compatibility/2006" xmlns:p14="http://schemas.microsoft.com/office/powerpoint/2010/main">
    <mc:Choice Requires="p14">
      <p:transition spd="slow" p14:dur="2000" advTm="58133"/>
    </mc:Choice>
    <mc:Fallback xmlns="">
      <p:transition spd="slow" advTm="581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and Significance </a:t>
            </a:r>
          </a:p>
        </p:txBody>
      </p:sp>
      <p:sp>
        <p:nvSpPr>
          <p:cNvPr id="3" name="Content Placeholder 2"/>
          <p:cNvSpPr>
            <a:spLocks noGrp="1"/>
          </p:cNvSpPr>
          <p:nvPr>
            <p:ph sz="half" idx="1"/>
          </p:nvPr>
        </p:nvSpPr>
        <p:spPr>
          <a:xfrm>
            <a:off x="523568" y="1766632"/>
            <a:ext cx="5181600" cy="4351338"/>
          </a:xfrm>
        </p:spPr>
        <p:txBody>
          <a:bodyPr>
            <a:normAutofit fontScale="70000" lnSpcReduction="20000"/>
          </a:bodyPr>
          <a:lstStyle/>
          <a:p>
            <a:r>
              <a:rPr lang="en-US" dirty="0"/>
              <a:t>Over 20% of U.S. jobs require high levels of STEM, science, technology, engineering, and mathematics knowledge </a:t>
            </a:r>
            <a:r>
              <a:rPr lang="en-US" sz="2600" dirty="0"/>
              <a:t>(Rothwell, 2013) </a:t>
            </a:r>
          </a:p>
          <a:p>
            <a:r>
              <a:rPr lang="en-US" dirty="0"/>
              <a:t>Workers in STEM fields earn nearly twice the average of those outside these sectors </a:t>
            </a:r>
            <a:r>
              <a:rPr lang="en-US" sz="2600" dirty="0"/>
              <a:t>(Brookings Institute, 2015, p.5) </a:t>
            </a:r>
            <a:r>
              <a:rPr lang="en-US" sz="2600" i="1" dirty="0"/>
              <a:t>(Source of Figure).  </a:t>
            </a:r>
          </a:p>
          <a:p>
            <a:r>
              <a:rPr lang="en-US" dirty="0"/>
              <a:t>Considering the workforce demands, important to prepare students for STEM careers </a:t>
            </a:r>
            <a:r>
              <a:rPr lang="en-US" sz="2600" dirty="0"/>
              <a:t>(</a:t>
            </a:r>
            <a:r>
              <a:rPr lang="en-US" sz="2600" dirty="0" err="1"/>
              <a:t>Xue</a:t>
            </a:r>
            <a:r>
              <a:rPr lang="en-US" sz="2600" dirty="0"/>
              <a:t> &amp; Larson, 2015</a:t>
            </a:r>
            <a:r>
              <a:rPr lang="en-US" dirty="0"/>
              <a:t>). </a:t>
            </a:r>
          </a:p>
          <a:p>
            <a:r>
              <a:rPr lang="en-US" dirty="0"/>
              <a:t>U.S. exports 60% of STEM services, has 632 billion trade deficit, lags behind in industries that were formerly strengths e.g. communication, computers, motor vehicles </a:t>
            </a:r>
            <a:r>
              <a:rPr lang="en-US" sz="2600" dirty="0"/>
              <a:t>(Brookings Institute, 2015). </a:t>
            </a:r>
          </a:p>
        </p:txBody>
      </p:sp>
      <p:pic>
        <p:nvPicPr>
          <p:cNvPr id="6" name="Picture 5"/>
          <p:cNvPicPr>
            <a:picLocks noChangeAspect="1"/>
          </p:cNvPicPr>
          <p:nvPr/>
        </p:nvPicPr>
        <p:blipFill>
          <a:blip r:embed="rId2"/>
          <a:stretch>
            <a:fillRect/>
          </a:stretch>
        </p:blipFill>
        <p:spPr>
          <a:xfrm>
            <a:off x="6212738" y="2072151"/>
            <a:ext cx="5674462" cy="2861235"/>
          </a:xfrm>
          <a:prstGeom prst="rect">
            <a:avLst/>
          </a:prstGeom>
        </p:spPr>
      </p:pic>
    </p:spTree>
    <p:extLst>
      <p:ext uri="{BB962C8B-B14F-4D97-AF65-F5344CB8AC3E}">
        <p14:creationId xmlns:p14="http://schemas.microsoft.com/office/powerpoint/2010/main" val="3043845452"/>
      </p:ext>
    </p:extLst>
  </p:cSld>
  <p:clrMapOvr>
    <a:masterClrMapping/>
  </p:clrMapOvr>
  <mc:AlternateContent xmlns:mc="http://schemas.openxmlformats.org/markup-compatibility/2006" xmlns:p14="http://schemas.microsoft.com/office/powerpoint/2010/main">
    <mc:Choice Requires="p14">
      <p:transition spd="slow" p14:dur="2000" advTm="47424"/>
    </mc:Choice>
    <mc:Fallback xmlns="">
      <p:transition spd="slow" advTm="4742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STEM Pipeline: Issues and Advances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50265573"/>
              </p:ext>
            </p:extLst>
          </p:nvPr>
        </p:nvGraphicFramePr>
        <p:xfrm>
          <a:off x="930274" y="934065"/>
          <a:ext cx="10652125" cy="5233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744855"/>
      </p:ext>
    </p:extLst>
  </p:cSld>
  <p:clrMapOvr>
    <a:masterClrMapping/>
  </p:clrMapOvr>
  <mc:AlternateContent xmlns:mc="http://schemas.openxmlformats.org/markup-compatibility/2006" xmlns:p14="http://schemas.microsoft.com/office/powerpoint/2010/main">
    <mc:Choice Requires="p14">
      <p:transition spd="slow" p14:dur="2000" advTm="62498"/>
    </mc:Choice>
    <mc:Fallback xmlns="">
      <p:transition spd="slow" advTm="6249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65" y="142656"/>
            <a:ext cx="9905998" cy="1478570"/>
          </a:xfrm>
        </p:spPr>
        <p:txBody>
          <a:bodyPr/>
          <a:lstStyle/>
          <a:p>
            <a:r>
              <a:rPr lang="en-US" dirty="0"/>
              <a:t>Trends: Gender and STEM: </a:t>
            </a:r>
            <a:br>
              <a:rPr lang="en-US" dirty="0"/>
            </a:br>
            <a:r>
              <a:rPr lang="en-US" sz="2800" dirty="0"/>
              <a:t>(Source: NSF, 2017) </a:t>
            </a:r>
          </a:p>
        </p:txBody>
      </p:sp>
      <p:pic>
        <p:nvPicPr>
          <p:cNvPr id="6" name="Content Placeholder 5"/>
          <p:cNvPicPr>
            <a:picLocks noGrp="1" noChangeAspect="1"/>
          </p:cNvPicPr>
          <p:nvPr>
            <p:ph idx="1"/>
          </p:nvPr>
        </p:nvPicPr>
        <p:blipFill>
          <a:blip r:embed="rId3"/>
          <a:stretch>
            <a:fillRect/>
          </a:stretch>
        </p:blipFill>
        <p:spPr>
          <a:xfrm>
            <a:off x="3239778" y="1614889"/>
            <a:ext cx="4439216" cy="4883138"/>
          </a:xfrm>
          <a:prstGeom prst="rect">
            <a:avLst/>
          </a:prstGeom>
        </p:spPr>
      </p:pic>
    </p:spTree>
    <p:extLst>
      <p:ext uri="{BB962C8B-B14F-4D97-AF65-F5344CB8AC3E}">
        <p14:creationId xmlns:p14="http://schemas.microsoft.com/office/powerpoint/2010/main" val="383126720"/>
      </p:ext>
    </p:extLst>
  </p:cSld>
  <p:clrMapOvr>
    <a:masterClrMapping/>
  </p:clrMapOvr>
  <mc:AlternateContent xmlns:mc="http://schemas.openxmlformats.org/markup-compatibility/2006" xmlns:p14="http://schemas.microsoft.com/office/powerpoint/2010/main">
    <mc:Choice Requires="p14">
      <p:transition spd="slow" p14:dur="2000" advTm="21552"/>
    </mc:Choice>
    <mc:Fallback xmlns="">
      <p:transition spd="slow" advTm="215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DC2B-8235-494B-A5D0-4335769064E4}"/>
              </a:ext>
            </a:extLst>
          </p:cNvPr>
          <p:cNvSpPr>
            <a:spLocks noGrp="1"/>
          </p:cNvSpPr>
          <p:nvPr>
            <p:ph type="title"/>
          </p:nvPr>
        </p:nvSpPr>
        <p:spPr/>
        <p:txBody>
          <a:bodyPr>
            <a:normAutofit/>
          </a:bodyPr>
          <a:lstStyle/>
          <a:p>
            <a:r>
              <a:rPr lang="en-US" dirty="0"/>
              <a:t>College, STEM Degrees by </a:t>
            </a:r>
            <a:br>
              <a:rPr lang="en-US" dirty="0"/>
            </a:br>
            <a:r>
              <a:rPr lang="en-US" dirty="0"/>
              <a:t>Racial-Ethnic Representation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2960666"/>
              </p:ext>
            </p:extLst>
          </p:nvPr>
        </p:nvGraphicFramePr>
        <p:xfrm>
          <a:off x="1661653" y="1690688"/>
          <a:ext cx="6322141" cy="4490934"/>
        </p:xfrm>
        <a:graphic>
          <a:graphicData uri="http://schemas.openxmlformats.org/drawingml/2006/table">
            <a:tbl>
              <a:tblPr>
                <a:tableStyleId>{E269D01E-BC32-4049-B463-5C60D7B0CCD2}</a:tableStyleId>
              </a:tblPr>
              <a:tblGrid>
                <a:gridCol w="1021263">
                  <a:extLst>
                    <a:ext uri="{9D8B030D-6E8A-4147-A177-3AD203B41FA5}">
                      <a16:colId xmlns:a16="http://schemas.microsoft.com/office/drawing/2014/main" val="452719964"/>
                    </a:ext>
                  </a:extLst>
                </a:gridCol>
                <a:gridCol w="1192446">
                  <a:extLst>
                    <a:ext uri="{9D8B030D-6E8A-4147-A177-3AD203B41FA5}">
                      <a16:colId xmlns:a16="http://schemas.microsoft.com/office/drawing/2014/main" val="1495733112"/>
                    </a:ext>
                  </a:extLst>
                </a:gridCol>
                <a:gridCol w="1382839">
                  <a:extLst>
                    <a:ext uri="{9D8B030D-6E8A-4147-A177-3AD203B41FA5}">
                      <a16:colId xmlns:a16="http://schemas.microsoft.com/office/drawing/2014/main" val="3087285446"/>
                    </a:ext>
                  </a:extLst>
                </a:gridCol>
                <a:gridCol w="1282632">
                  <a:extLst>
                    <a:ext uri="{9D8B030D-6E8A-4147-A177-3AD203B41FA5}">
                      <a16:colId xmlns:a16="http://schemas.microsoft.com/office/drawing/2014/main" val="3769703507"/>
                    </a:ext>
                  </a:extLst>
                </a:gridCol>
                <a:gridCol w="1442961">
                  <a:extLst>
                    <a:ext uri="{9D8B030D-6E8A-4147-A177-3AD203B41FA5}">
                      <a16:colId xmlns:a16="http://schemas.microsoft.com/office/drawing/2014/main" val="60799779"/>
                    </a:ext>
                  </a:extLst>
                </a:gridCol>
              </a:tblGrid>
              <a:tr h="424731">
                <a:tc gridSpan="5">
                  <a:txBody>
                    <a:bodyPr/>
                    <a:lstStyle/>
                    <a:p>
                      <a:pPr algn="l" fontAlgn="b"/>
                      <a:r>
                        <a:rPr lang="en-US" sz="1200" u="none" strike="noStrike" dirty="0">
                          <a:solidFill>
                            <a:schemeClr val="bg1"/>
                          </a:solidFill>
                          <a:effectLst/>
                        </a:rPr>
                        <a:t>Racial and ethnic distribution of U.S. residents, and of employed individuals in S&amp;E occupations, with S&amp;E degrees, and with college degrees: 2015</a:t>
                      </a:r>
                      <a:endParaRPr lang="en-US" sz="1200" b="1" i="0" u="none" strike="noStrike" dirty="0">
                        <a:solidFill>
                          <a:schemeClr val="bg1"/>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7978447"/>
                  </a:ext>
                </a:extLst>
              </a:tr>
              <a:tr h="332226">
                <a:tc>
                  <a:txBody>
                    <a:bodyPr/>
                    <a:lstStyle/>
                    <a:p>
                      <a:pPr algn="l" fontAlgn="b"/>
                      <a:r>
                        <a:rPr lang="en-US" sz="1200" u="none" strike="noStrike">
                          <a:solidFill>
                            <a:schemeClr val="bg1"/>
                          </a:solidFill>
                          <a:effectLst/>
                        </a:rPr>
                        <a:t>(Percent)</a:t>
                      </a:r>
                      <a:endParaRPr lang="en-US" sz="1200" b="0" i="0" u="none" strike="noStrike">
                        <a:solidFill>
                          <a:schemeClr val="bg1"/>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l" fontAlgn="b"/>
                      <a:endParaRPr lang="en-US" sz="1200" b="0" i="0" u="none" strike="noStrike" dirty="0">
                        <a:solidFill>
                          <a:schemeClr val="bg1"/>
                        </a:solidFill>
                        <a:effectLst/>
                        <a:latin typeface="Calibri" panose="020F0502020204030204" pitchFamily="34" charset="0"/>
                      </a:endParaRPr>
                    </a:p>
                  </a:txBody>
                  <a:tcPr marL="0" marR="0" marT="0" marB="0" anchor="b">
                    <a:cell3D prstMaterial="dkEdge">
                      <a:bevel/>
                      <a:lightRig rig="flood" dir="t"/>
                    </a:cell3D>
                  </a:tcPr>
                </a:tc>
                <a:tc>
                  <a:txBody>
                    <a:bodyPr/>
                    <a:lstStyle/>
                    <a:p>
                      <a:pPr algn="l" fontAlgn="b"/>
                      <a:endParaRPr lang="en-US" sz="1200" b="0" i="0" u="none" strike="noStrike" dirty="0">
                        <a:solidFill>
                          <a:schemeClr val="bg1"/>
                        </a:solidFill>
                        <a:effectLst/>
                        <a:latin typeface="Calibri" panose="020F0502020204030204" pitchFamily="34" charset="0"/>
                      </a:endParaRPr>
                    </a:p>
                  </a:txBody>
                  <a:tcPr marL="0" marR="0" marT="0" marB="0" anchor="b">
                    <a:cell3D prstMaterial="dkEdge">
                      <a:bevel/>
                      <a:lightRig rig="flood" dir="t"/>
                    </a:cell3D>
                  </a:tcPr>
                </a:tc>
                <a:tc>
                  <a:txBody>
                    <a:bodyPr/>
                    <a:lstStyle/>
                    <a:p>
                      <a:pPr algn="l" fontAlgn="b"/>
                      <a:endParaRPr lang="en-US" sz="1200" b="0" i="0" u="none" strike="noStrike">
                        <a:solidFill>
                          <a:schemeClr val="bg1"/>
                        </a:solidFill>
                        <a:effectLst/>
                        <a:latin typeface="Calibri" panose="020F0502020204030204" pitchFamily="34" charset="0"/>
                      </a:endParaRPr>
                    </a:p>
                  </a:txBody>
                  <a:tcPr marL="0" marR="0" marT="0" marB="0" anchor="b">
                    <a:cell3D prstMaterial="dkEdge">
                      <a:bevel/>
                      <a:lightRig rig="flood" dir="t"/>
                    </a:cell3D>
                  </a:tcPr>
                </a:tc>
                <a:tc>
                  <a:txBody>
                    <a:bodyPr/>
                    <a:lstStyle/>
                    <a:p>
                      <a:pPr algn="l" fontAlgn="b"/>
                      <a:endParaRPr lang="en-US" sz="1200" b="0" i="0" u="none" strike="noStrike">
                        <a:solidFill>
                          <a:schemeClr val="bg1"/>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4153586267"/>
                  </a:ext>
                </a:extLst>
              </a:tr>
              <a:tr h="462089">
                <a:tc>
                  <a:txBody>
                    <a:bodyPr/>
                    <a:lstStyle/>
                    <a:p>
                      <a:pPr algn="l" fontAlgn="b"/>
                      <a:r>
                        <a:rPr lang="en-US" sz="1200" u="none" strike="noStrike" dirty="0">
                          <a:solidFill>
                            <a:schemeClr val="bg1"/>
                          </a:solidFill>
                          <a:effectLst/>
                        </a:rPr>
                        <a:t>Race and ethnicity</a:t>
                      </a:r>
                      <a:endParaRPr lang="en-US" sz="1200" b="0" i="0" u="none" strike="noStrike" dirty="0">
                        <a:solidFill>
                          <a:schemeClr val="bg1"/>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S&amp;E occupations</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S&amp;E highest degree holders</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College degree holders</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U.S. residential population</a:t>
                      </a:r>
                      <a:r>
                        <a:rPr lang="en-US" sz="1200" u="none" strike="noStrike" baseline="30000">
                          <a:solidFill>
                            <a:schemeClr val="bg1"/>
                          </a:solidFill>
                          <a:effectLst/>
                        </a:rPr>
                        <a:t>a</a:t>
                      </a:r>
                      <a:endParaRPr lang="en-US" sz="1200" b="0" i="0" u="none" strike="noStrike">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3897574475"/>
                  </a:ext>
                </a:extLst>
              </a:tr>
              <a:tr h="285119">
                <a:tc>
                  <a:txBody>
                    <a:bodyPr/>
                    <a:lstStyle/>
                    <a:p>
                      <a:pPr algn="l" fontAlgn="b"/>
                      <a:r>
                        <a:rPr lang="en-US" sz="1200" u="none" strike="noStrike" dirty="0">
                          <a:solidFill>
                            <a:schemeClr val="bg1"/>
                          </a:solidFill>
                          <a:effectLst/>
                        </a:rPr>
                        <a:t>Total (number)</a:t>
                      </a:r>
                      <a:endParaRPr lang="en-US" sz="1200" b="0" i="0" u="none" strike="noStrike" dirty="0">
                        <a:solidFill>
                          <a:schemeClr val="bg1"/>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6,407,000</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13,497,000</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45,941,000</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231,875,000</a:t>
                      </a:r>
                      <a:endParaRPr lang="en-US" sz="1200" b="0" i="0" u="none" strike="noStrike">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393265778"/>
                  </a:ext>
                </a:extLst>
              </a:tr>
              <a:tr h="529650">
                <a:tc>
                  <a:txBody>
                    <a:bodyPr/>
                    <a:lstStyle/>
                    <a:p>
                      <a:pPr algn="l" fontAlgn="b"/>
                      <a:r>
                        <a:rPr lang="en-US" sz="1200" u="none" strike="noStrike">
                          <a:solidFill>
                            <a:schemeClr val="bg1"/>
                          </a:solidFill>
                          <a:effectLst/>
                        </a:rPr>
                        <a:t>American Indian or Alaska Native</a:t>
                      </a:r>
                      <a:endParaRPr lang="en-US" sz="1200" b="0" i="0" u="none" strike="noStrike">
                        <a:solidFill>
                          <a:schemeClr val="bg1"/>
                        </a:solidFill>
                        <a:effectLst/>
                        <a:latin typeface="Arial" panose="020B0604020202020204" pitchFamily="34" charset="0"/>
                      </a:endParaRPr>
                    </a:p>
                  </a:txBody>
                  <a:tcPr marL="9525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0.2</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0.3</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0.3</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0.6</a:t>
                      </a:r>
                      <a:endParaRPr lang="en-US" sz="1200" b="0" i="0" u="none" strike="noStrike">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687385515"/>
                  </a:ext>
                </a:extLst>
              </a:tr>
              <a:tr h="285119">
                <a:tc>
                  <a:txBody>
                    <a:bodyPr/>
                    <a:lstStyle/>
                    <a:p>
                      <a:pPr algn="l" fontAlgn="b"/>
                      <a:r>
                        <a:rPr lang="en-US" sz="1200" u="none" strike="noStrike" dirty="0">
                          <a:solidFill>
                            <a:schemeClr val="bg1"/>
                          </a:solidFill>
                          <a:effectLst/>
                        </a:rPr>
                        <a:t>Asian</a:t>
                      </a:r>
                      <a:endParaRPr lang="en-US" sz="1200" b="0" i="0" u="none" strike="noStrike" dirty="0">
                        <a:solidFill>
                          <a:schemeClr val="bg1"/>
                        </a:solidFill>
                        <a:effectLst/>
                        <a:latin typeface="Arial" panose="020B0604020202020204" pitchFamily="34" charset="0"/>
                      </a:endParaRPr>
                    </a:p>
                  </a:txBody>
                  <a:tcPr marL="9525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20.6</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15.1</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8.7</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5.5</a:t>
                      </a:r>
                      <a:endParaRPr lang="en-US" sz="1200" b="0" i="0" u="none" strike="noStrike">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421431246"/>
                  </a:ext>
                </a:extLst>
              </a:tr>
              <a:tr h="389992">
                <a:tc>
                  <a:txBody>
                    <a:bodyPr/>
                    <a:lstStyle/>
                    <a:p>
                      <a:pPr algn="l" fontAlgn="b"/>
                      <a:r>
                        <a:rPr lang="en-US" sz="1200" u="none" strike="noStrike">
                          <a:solidFill>
                            <a:schemeClr val="bg1"/>
                          </a:solidFill>
                          <a:effectLst/>
                        </a:rPr>
                        <a:t>Black</a:t>
                      </a:r>
                      <a:endParaRPr lang="en-US" sz="1200" b="0" i="0" u="none" strike="noStrike">
                        <a:solidFill>
                          <a:schemeClr val="bg1"/>
                        </a:solidFill>
                        <a:effectLst/>
                        <a:latin typeface="Arial" panose="020B0604020202020204" pitchFamily="34" charset="0"/>
                      </a:endParaRPr>
                    </a:p>
                  </a:txBody>
                  <a:tcPr marL="9525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4.8</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6.4</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7.5</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11.8</a:t>
                      </a:r>
                      <a:endParaRPr lang="en-US" sz="1200" b="0" i="0" u="none" strike="noStrike">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680276338"/>
                  </a:ext>
                </a:extLst>
              </a:tr>
              <a:tr h="285119">
                <a:tc>
                  <a:txBody>
                    <a:bodyPr/>
                    <a:lstStyle/>
                    <a:p>
                      <a:pPr algn="l" fontAlgn="b"/>
                      <a:r>
                        <a:rPr lang="en-US" sz="1200" u="none" strike="noStrike">
                          <a:solidFill>
                            <a:schemeClr val="bg1"/>
                          </a:solidFill>
                          <a:effectLst/>
                        </a:rPr>
                        <a:t>Hispanic</a:t>
                      </a:r>
                      <a:endParaRPr lang="en-US" sz="1200" b="0" i="0" u="none" strike="noStrike">
                        <a:solidFill>
                          <a:schemeClr val="bg1"/>
                        </a:solidFill>
                        <a:effectLst/>
                        <a:latin typeface="Arial" panose="020B0604020202020204" pitchFamily="34" charset="0"/>
                      </a:endParaRPr>
                    </a:p>
                  </a:txBody>
                  <a:tcPr marL="9525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6.0</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8.4</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8.2</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14.9</a:t>
                      </a:r>
                      <a:endParaRPr lang="en-US" sz="1200" b="0" i="0" u="none" strike="noStrike">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435229688"/>
                  </a:ext>
                </a:extLst>
              </a:tr>
              <a:tr h="706200">
                <a:tc>
                  <a:txBody>
                    <a:bodyPr/>
                    <a:lstStyle/>
                    <a:p>
                      <a:pPr algn="l" fontAlgn="b"/>
                      <a:r>
                        <a:rPr lang="en-US" sz="1200" u="none" strike="noStrike">
                          <a:solidFill>
                            <a:schemeClr val="bg1"/>
                          </a:solidFill>
                          <a:effectLst/>
                        </a:rPr>
                        <a:t>Native Hawaiian or Other Pacific Islander</a:t>
                      </a:r>
                      <a:endParaRPr lang="en-US" sz="1200" b="0" i="0" u="none" strike="noStrike">
                        <a:solidFill>
                          <a:schemeClr val="bg1"/>
                        </a:solidFill>
                        <a:effectLst/>
                        <a:latin typeface="Arial" panose="020B0604020202020204" pitchFamily="34" charset="0"/>
                      </a:endParaRPr>
                    </a:p>
                  </a:txBody>
                  <a:tcPr marL="9525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0.2</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0.3</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0.4</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0.1</a:t>
                      </a:r>
                      <a:endParaRPr lang="en-US" sz="1200" b="0" i="0" u="none" strike="noStrike">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804138334"/>
                  </a:ext>
                </a:extLst>
              </a:tr>
              <a:tr h="285119">
                <a:tc>
                  <a:txBody>
                    <a:bodyPr/>
                    <a:lstStyle/>
                    <a:p>
                      <a:pPr algn="l" fontAlgn="b"/>
                      <a:r>
                        <a:rPr lang="en-US" sz="1200" u="none" strike="noStrike" dirty="0">
                          <a:solidFill>
                            <a:schemeClr val="bg1"/>
                          </a:solidFill>
                          <a:effectLst/>
                        </a:rPr>
                        <a:t>White</a:t>
                      </a:r>
                      <a:endParaRPr lang="en-US" sz="1200" b="0" i="0" u="none" strike="noStrike" dirty="0">
                        <a:solidFill>
                          <a:schemeClr val="bg1"/>
                        </a:solidFill>
                        <a:effectLst/>
                        <a:latin typeface="Arial" panose="020B0604020202020204" pitchFamily="34" charset="0"/>
                      </a:endParaRPr>
                    </a:p>
                  </a:txBody>
                  <a:tcPr marL="9525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66.6</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67.6</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72.9</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65.6</a:t>
                      </a:r>
                      <a:endParaRPr lang="en-US" sz="1200" b="0" i="0" u="none" strike="noStrike" dirty="0">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3785260042"/>
                  </a:ext>
                </a:extLst>
              </a:tr>
              <a:tr h="380619">
                <a:tc>
                  <a:txBody>
                    <a:bodyPr/>
                    <a:lstStyle/>
                    <a:p>
                      <a:pPr algn="l" fontAlgn="b"/>
                      <a:r>
                        <a:rPr lang="en-US" sz="1200" u="none" strike="noStrike">
                          <a:solidFill>
                            <a:schemeClr val="bg1"/>
                          </a:solidFill>
                          <a:effectLst/>
                        </a:rPr>
                        <a:t>More than one race</a:t>
                      </a:r>
                      <a:endParaRPr lang="en-US" sz="1200" b="0" i="0" u="none" strike="noStrike">
                        <a:solidFill>
                          <a:schemeClr val="bg1"/>
                        </a:solidFill>
                        <a:effectLst/>
                        <a:latin typeface="Arial" panose="020B0604020202020204" pitchFamily="34" charset="0"/>
                      </a:endParaRPr>
                    </a:p>
                  </a:txBody>
                  <a:tcPr marL="9525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r" fontAlgn="b"/>
                      <a:r>
                        <a:rPr lang="en-US" sz="1200" u="none" strike="noStrike">
                          <a:solidFill>
                            <a:schemeClr val="bg1"/>
                          </a:solidFill>
                          <a:effectLst/>
                        </a:rPr>
                        <a:t>1.6</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a:solidFill>
                            <a:schemeClr val="bg1"/>
                          </a:solidFill>
                          <a:effectLst/>
                        </a:rPr>
                        <a:t>1.9</a:t>
                      </a:r>
                      <a:endParaRPr lang="en-US" sz="1200" b="0" i="0" u="none" strike="noStrike">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2.0</a:t>
                      </a:r>
                      <a:endParaRPr lang="en-US" sz="1200" b="0" i="0" u="none" strike="noStrike" dirty="0">
                        <a:solidFill>
                          <a:schemeClr val="bg1"/>
                        </a:solidFill>
                        <a:effectLst/>
                        <a:latin typeface="Arial" panose="020B0604020202020204" pitchFamily="34" charset="0"/>
                      </a:endParaRPr>
                    </a:p>
                  </a:txBody>
                  <a:tcPr marL="0" marR="0" marT="0" marB="0" anchor="b">
                    <a:cell3D prstMaterial="dkEdge">
                      <a:bevel/>
                      <a:lightRig rig="flood" dir="t"/>
                    </a:cell3D>
                  </a:tcPr>
                </a:tc>
                <a:tc>
                  <a:txBody>
                    <a:bodyPr/>
                    <a:lstStyle/>
                    <a:p>
                      <a:pPr algn="r" fontAlgn="b"/>
                      <a:r>
                        <a:rPr lang="en-US" sz="1200" u="none" strike="noStrike" dirty="0">
                          <a:solidFill>
                            <a:schemeClr val="bg1"/>
                          </a:solidFill>
                          <a:effectLst/>
                        </a:rPr>
                        <a:t>1.5</a:t>
                      </a:r>
                      <a:endParaRPr lang="en-US" sz="1200" b="0" i="0" u="none" strike="noStrike" dirty="0">
                        <a:solidFill>
                          <a:schemeClr val="bg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3555756948"/>
                  </a:ext>
                </a:extLst>
              </a:tr>
            </a:tbl>
          </a:graphicData>
        </a:graphic>
      </p:graphicFrame>
      <p:sp>
        <p:nvSpPr>
          <p:cNvPr id="7" name="Rectangle 6"/>
          <p:cNvSpPr/>
          <p:nvPr/>
        </p:nvSpPr>
        <p:spPr>
          <a:xfrm>
            <a:off x="8347589" y="3520993"/>
            <a:ext cx="2438399" cy="2123658"/>
          </a:xfrm>
          <a:prstGeom prst="rect">
            <a:avLst/>
          </a:prstGeom>
        </p:spPr>
        <p:txBody>
          <a:bodyPr wrap="square">
            <a:spAutoFit/>
          </a:bodyPr>
          <a:lstStyle/>
          <a:p>
            <a:endParaRPr lang="en-US" sz="1200" i="1" dirty="0">
              <a:solidFill>
                <a:schemeClr val="bg1"/>
              </a:solidFill>
            </a:endParaRPr>
          </a:p>
          <a:p>
            <a:r>
              <a:rPr lang="en-US" sz="1200" i="1" dirty="0">
                <a:solidFill>
                  <a:schemeClr val="bg1"/>
                </a:solidFill>
              </a:rPr>
              <a:t>Source(s):Census Bureau, American Community Survey (ACS) (2015); National Science Foundation, National Center for Science and Engineering Statistics, National Survey of College Graduates (NSCG) (2015), https://www.nsf.gov/statistics/srvygrads/.</a:t>
            </a:r>
          </a:p>
        </p:txBody>
      </p:sp>
    </p:spTree>
    <p:extLst>
      <p:ext uri="{BB962C8B-B14F-4D97-AF65-F5344CB8AC3E}">
        <p14:creationId xmlns:p14="http://schemas.microsoft.com/office/powerpoint/2010/main" val="2236217837"/>
      </p:ext>
    </p:extLst>
  </p:cSld>
  <p:clrMapOvr>
    <a:masterClrMapping/>
  </p:clrMapOvr>
  <mc:AlternateContent xmlns:mc="http://schemas.openxmlformats.org/markup-compatibility/2006" xmlns:p14="http://schemas.microsoft.com/office/powerpoint/2010/main">
    <mc:Choice Requires="p14">
      <p:transition spd="slow" p14:dur="2000" advTm="19714"/>
    </mc:Choice>
    <mc:Fallback xmlns="">
      <p:transition spd="slow" advTm="1971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Participation and Earnings Gap</a:t>
            </a:r>
          </a:p>
        </p:txBody>
      </p:sp>
      <p:pic>
        <p:nvPicPr>
          <p:cNvPr id="4" name="Content Placeholder 3"/>
          <p:cNvPicPr>
            <a:picLocks noGrp="1" noChangeAspect="1"/>
          </p:cNvPicPr>
          <p:nvPr>
            <p:ph idx="1"/>
          </p:nvPr>
        </p:nvPicPr>
        <p:blipFill>
          <a:blip r:embed="rId3"/>
          <a:stretch>
            <a:fillRect/>
          </a:stretch>
        </p:blipFill>
        <p:spPr>
          <a:xfrm>
            <a:off x="3692063" y="1509048"/>
            <a:ext cx="3529679" cy="5094618"/>
          </a:xfrm>
          <a:prstGeom prst="rect">
            <a:avLst/>
          </a:prstGeom>
        </p:spPr>
      </p:pic>
    </p:spTree>
    <p:extLst>
      <p:ext uri="{BB962C8B-B14F-4D97-AF65-F5344CB8AC3E}">
        <p14:creationId xmlns:p14="http://schemas.microsoft.com/office/powerpoint/2010/main" val="1776521287"/>
      </p:ext>
    </p:extLst>
  </p:cSld>
  <p:clrMapOvr>
    <a:masterClrMapping/>
  </p:clrMapOvr>
  <mc:AlternateContent xmlns:mc="http://schemas.openxmlformats.org/markup-compatibility/2006" xmlns:p14="http://schemas.microsoft.com/office/powerpoint/2010/main">
    <mc:Choice Requires="p14">
      <p:transition spd="slow" p14:dur="2000" advTm="20719"/>
    </mc:Choice>
    <mc:Fallback xmlns="">
      <p:transition spd="slow" advTm="207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 of access and preparation </a:t>
            </a:r>
          </a:p>
        </p:txBody>
      </p:sp>
      <p:sp>
        <p:nvSpPr>
          <p:cNvPr id="3" name="Content Placeholder 2"/>
          <p:cNvSpPr>
            <a:spLocks noGrp="1"/>
          </p:cNvSpPr>
          <p:nvPr>
            <p:ph idx="1"/>
          </p:nvPr>
        </p:nvSpPr>
        <p:spPr/>
        <p:txBody>
          <a:bodyPr>
            <a:normAutofit fontScale="85000" lnSpcReduction="10000"/>
          </a:bodyPr>
          <a:lstStyle/>
          <a:p>
            <a:r>
              <a:rPr lang="en-US" dirty="0"/>
              <a:t>According to the U.S. Department of Commerce </a:t>
            </a:r>
            <a:r>
              <a:rPr lang="en-US" sz="2400" dirty="0"/>
              <a:t>(</a:t>
            </a:r>
            <a:r>
              <a:rPr lang="en-US" sz="2400" dirty="0" err="1"/>
              <a:t>Beede</a:t>
            </a:r>
            <a:r>
              <a:rPr lang="en-US" sz="2400" dirty="0"/>
              <a:t>, 2011) </a:t>
            </a:r>
            <a:r>
              <a:rPr lang="en-US" i="1" dirty="0"/>
              <a:t>“</a:t>
            </a:r>
            <a:r>
              <a:rPr lang="en-US" dirty="0"/>
              <a:t>non-Hispanic Blacks and Hispanics each account for six percent of all STEM workers, but 11 percent and 14 percent, respectively, of overall employment.” </a:t>
            </a:r>
          </a:p>
          <a:p>
            <a:r>
              <a:rPr lang="en-US" dirty="0"/>
              <a:t>“Women make up 48 percent of the workforce but only 24 percent of STEM jobs.” </a:t>
            </a:r>
          </a:p>
          <a:p>
            <a:r>
              <a:rPr lang="en-US" dirty="0"/>
              <a:t>These disparities begin early, according to Malcolm (2012):  “Thirty percent of African-Americans, Latinos and American Indians/Native Alaskans in the fourth grade tested below the basic proficiency in math, compared with 8 percent of Asian-American/Pacific Islander and 9 percent of Caucasian fourth-graders.  </a:t>
            </a:r>
          </a:p>
          <a:p>
            <a:r>
              <a:rPr lang="en-US" dirty="0"/>
              <a:t>The STEM pipeline begins in elementary school affecting the possibilities for later STEM and high school college preparatory classes.    </a:t>
            </a:r>
          </a:p>
          <a:p>
            <a:endParaRPr lang="en-US" dirty="0"/>
          </a:p>
        </p:txBody>
      </p:sp>
    </p:spTree>
    <p:extLst>
      <p:ext uri="{BB962C8B-B14F-4D97-AF65-F5344CB8AC3E}">
        <p14:creationId xmlns:p14="http://schemas.microsoft.com/office/powerpoint/2010/main" val="3321766147"/>
      </p:ext>
    </p:extLst>
  </p:cSld>
  <p:clrMapOvr>
    <a:masterClrMapping/>
  </p:clrMapOvr>
  <mc:AlternateContent xmlns:mc="http://schemas.openxmlformats.org/markup-compatibility/2006" xmlns:p14="http://schemas.microsoft.com/office/powerpoint/2010/main">
    <mc:Choice Requires="p14">
      <p:transition spd="slow" p14:dur="2000" advTm="49194"/>
    </mc:Choice>
    <mc:Fallback xmlns="">
      <p:transition spd="slow" advTm="49194"/>
    </mc:Fallback>
  </mc:AlternateContent>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1945</Words>
  <Application>Microsoft Office PowerPoint</Application>
  <PresentationFormat>Widescreen</PresentationFormat>
  <Paragraphs>219</Paragraphs>
  <Slides>25</Slides>
  <Notes>7</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Georgia</vt:lpstr>
      <vt:lpstr>Office Theme</vt:lpstr>
      <vt:lpstr>Custom Design</vt:lpstr>
      <vt:lpstr>PowerPoint Presentation</vt:lpstr>
      <vt:lpstr>Overview </vt:lpstr>
      <vt:lpstr>Historical and Current Context of University of Georgia </vt:lpstr>
      <vt:lpstr>Rationale and Significance </vt:lpstr>
      <vt:lpstr>The STEM Pipeline: Issues and Advances</vt:lpstr>
      <vt:lpstr>Trends: Gender and STEM:  (Source: NSF, 2017) </vt:lpstr>
      <vt:lpstr>College, STEM Degrees by  Racial-Ethnic Representation </vt:lpstr>
      <vt:lpstr>Stem Participation and Earnings Gap</vt:lpstr>
      <vt:lpstr>The issue of access and preparation </vt:lpstr>
      <vt:lpstr>Theoretical and Conceptual Framework</vt:lpstr>
      <vt:lpstr>So how does mindset matter?</vt:lpstr>
      <vt:lpstr>Learned helplessness</vt:lpstr>
      <vt:lpstr>The Role of Growth Mindset </vt:lpstr>
      <vt:lpstr>Growth Mindset and STEM </vt:lpstr>
      <vt:lpstr>Is MINDSET Enough? The Role of Context and Adults </vt:lpstr>
      <vt:lpstr>Background of Identity, Efficacy Research </vt:lpstr>
      <vt:lpstr>Factors Related to Early STEM Interest </vt:lpstr>
      <vt:lpstr>Elementary School STEM Access</vt:lpstr>
      <vt:lpstr>Teacher Background and Efficacy  in Science Across K-12 (Horizon Research, 2013) </vt:lpstr>
      <vt:lpstr>School Factors Relevant to STEM </vt:lpstr>
      <vt:lpstr>School Opportunities for STEM courses</vt:lpstr>
      <vt:lpstr>STEM Course Takings and Offerings </vt:lpstr>
      <vt:lpstr>STEM and Out of School Time  (OST)</vt:lpstr>
      <vt:lpstr>STEM Identity and Efficacy:  Directions for Practice and Policies </vt:lpstr>
      <vt:lpstr>Questions/Discussion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Phillips Smith</dc:creator>
  <cp:lastModifiedBy>Carol Bradfield</cp:lastModifiedBy>
  <cp:revision>68</cp:revision>
  <dcterms:created xsi:type="dcterms:W3CDTF">2019-03-13T18:17:32Z</dcterms:created>
  <dcterms:modified xsi:type="dcterms:W3CDTF">2019-08-16T14:50:55Z</dcterms:modified>
</cp:coreProperties>
</file>